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Lst>
  <p:sldSz cx="18288000" cy="10287000"/>
  <p:notesSz cx="6858000" cy="9144000"/>
  <p:embeddedFontLst>
    <p:embeddedFont>
      <p:font typeface="Calibri" panose="020F0502020204030204" pitchFamily="34" charset="0"/>
      <p:regular r:id="rId20"/>
      <p:bold r:id="rId21"/>
      <p:italic r:id="rId22"/>
      <p:boldItalic r:id="rId23"/>
    </p:embeddedFont>
    <p:embeddedFont>
      <p:font typeface="Calibri (MS)" panose="020B0604020202020204" charset="0"/>
      <p:regular r:id="rId24"/>
    </p:embeddedFont>
    <p:embeddedFont>
      <p:font typeface="Calibri (MS) Bold" panose="020B0604020202020204" charset="0"/>
      <p:regular r:id="rId25"/>
    </p:embeddedFont>
    <p:embeddedFont>
      <p:font typeface="Calibri (MS) Light" panose="020B0604020202020204" charset="0"/>
      <p:regular r:id="rId26"/>
    </p:embeddedFont>
    <p:embeddedFont>
      <p:font typeface="Canva Sans" panose="020B0604020202020204" charset="0"/>
      <p:regular r:id="rId27"/>
    </p:embeddedFont>
    <p:embeddedFont>
      <p:font typeface="Canva Sans Bold" panose="020B0604020202020204" charset="0"/>
      <p:regular r:id="rId28"/>
    </p:embeddedFont>
    <p:embeddedFont>
      <p:font typeface="TT Rounds Condensed" panose="020B0604020202020204" charset="0"/>
      <p:regular r:id="rId29"/>
    </p:embeddedFont>
    <p:embeddedFont>
      <p:font typeface="TT Rounds Condensed Bold"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2" d="100"/>
          <a:sy n="42" d="100"/>
        </p:scale>
        <p:origin x="672" y="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08.04.2024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Variable disturbance intensities and spatial patterns often lead to heterogenous stand structures relating distribution and quantity of biomass , in addition changes in ecosystems services ( Payette et al. 1990)</a:t>
            </a:r>
          </a:p>
          <a:p>
            <a:endParaRPr lang="en-US"/>
          </a:p>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Attributes such as height, species, volume, diameter at breast height (DBH), and stem density are taken from ground-based measurements and then linked to the interpreted polygons forming the baseline of inventories (Gillis and Leckie, 1996).</a:t>
            </a:r>
          </a:p>
          <a:p>
            <a:endParaRPr lang="en-US"/>
          </a:p>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Given a time series of NBR values, seasonality of each pixel is calculated by using a predicted sinusoidal pattern, and if a cell diverges from trend, it is flagged and probability of change calculated (Zhao et al., 2019). </a:t>
            </a:r>
          </a:p>
          <a:p>
            <a:endParaRPr lang="en-US"/>
          </a:p>
          <a:p>
            <a:endParaRPr lang="en-US"/>
          </a:p>
          <a:p>
            <a:endParaRPr lang="en-US"/>
          </a:p>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madib98@student.ubc.ca" TargetMode="External"/><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10" Type="http://schemas.openxmlformats.org/officeDocument/2006/relationships/image" Target="../media/image7.png"/><Relationship Id="rId4" Type="http://schemas.openxmlformats.org/officeDocument/2006/relationships/image" Target="../media/image3.jpeg"/><Relationship Id="rId9" Type="http://schemas.openxmlformats.org/officeDocument/2006/relationships/hyperlink" Target="https://twitter.com/MadiSophiaBrow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15.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sv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4.sv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 Id="rId14" Type="http://schemas.openxmlformats.org/officeDocument/2006/relationships/image" Target="../media/image62.svg"/></Relationships>
</file>

<file path=ppt/slides/_rels/slide16.xml.rels><?xml version="1.0" encoding="UTF-8" standalone="yes"?>
<Relationships xmlns="http://schemas.openxmlformats.org/package/2006/relationships"><Relationship Id="rId8" Type="http://schemas.openxmlformats.org/officeDocument/2006/relationships/hyperlink" Target="https://github.com/janosh/tikz" TargetMode="External"/><Relationship Id="rId13" Type="http://schemas.openxmlformats.org/officeDocument/2006/relationships/hyperlink" Target="https://doi.org/10.1080/17538947.2023.2200040" TargetMode="External"/><Relationship Id="rId3" Type="http://schemas.openxmlformats.org/officeDocument/2006/relationships/hyperlink" Target="https://doi.org/10.3390/rs10030460" TargetMode="External"/><Relationship Id="rId7" Type="http://schemas.openxmlformats.org/officeDocument/2006/relationships/hyperlink" Target="https://doi.org/10.1016/j.isprsjprs.2023.02.002" TargetMode="External"/><Relationship Id="rId12" Type="http://schemas.openxmlformats.org/officeDocument/2006/relationships/hyperlink" Target="https://doi.org/10.1016/j.rse.2012.01.010" TargetMode="External"/><Relationship Id="rId2" Type="http://schemas.openxmlformats.org/officeDocument/2006/relationships/hyperlink" Target="https://doi.org/10.5558/tfc84900-6" TargetMode="External"/><Relationship Id="rId1" Type="http://schemas.openxmlformats.org/officeDocument/2006/relationships/slideLayout" Target="../slideLayouts/slideLayout7.xml"/><Relationship Id="rId6" Type="http://schemas.openxmlformats.org/officeDocument/2006/relationships/hyperlink" Target="https://doi.org/10.1186/1471-2105-10-213" TargetMode="External"/><Relationship Id="rId11" Type="http://schemas.openxmlformats.org/officeDocument/2006/relationships/hyperlink" Target="https://doi.org/10.1071/WF18075" TargetMode="External"/><Relationship Id="rId5" Type="http://schemas.openxmlformats.org/officeDocument/2006/relationships/hyperlink" Target="https://doi.org/10.3390/s7112636" TargetMode="External"/><Relationship Id="rId10" Type="http://schemas.openxmlformats.org/officeDocument/2006/relationships/hyperlink" Target="https://doi.org/10.1186/1471-2105-9-307" TargetMode="External"/><Relationship Id="rId4" Type="http://schemas.openxmlformats.org/officeDocument/2006/relationships/hyperlink" Target="https://doi.org/10.1016/j.rse.2022.113222" TargetMode="External"/><Relationship Id="rId9" Type="http://schemas.openxmlformats.org/officeDocument/2006/relationships/hyperlink" Target="https://doi.org/10.1007/978-81-322-2526-3"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39.png"/><Relationship Id="rId3" Type="http://schemas.openxmlformats.org/officeDocument/2006/relationships/image" Target="../media/image24.png"/><Relationship Id="rId7" Type="http://schemas.openxmlformats.org/officeDocument/2006/relationships/image" Target="../media/image28.jpeg"/><Relationship Id="rId12" Type="http://schemas.openxmlformats.org/officeDocument/2006/relationships/image" Target="../media/image33.svg"/><Relationship Id="rId17" Type="http://schemas.openxmlformats.org/officeDocument/2006/relationships/image" Target="../media/image38.png"/><Relationship Id="rId2" Type="http://schemas.openxmlformats.org/officeDocument/2006/relationships/image" Target="../media/image23.jpeg"/><Relationship Id="rId16"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27.jpeg"/><Relationship Id="rId11" Type="http://schemas.openxmlformats.org/officeDocument/2006/relationships/image" Target="../media/image32.png"/><Relationship Id="rId5" Type="http://schemas.openxmlformats.org/officeDocument/2006/relationships/image" Target="../media/image26.svg"/><Relationship Id="rId15" Type="http://schemas.openxmlformats.org/officeDocument/2006/relationships/image" Target="../media/image36.png"/><Relationship Id="rId10" Type="http://schemas.openxmlformats.org/officeDocument/2006/relationships/image" Target="../media/image31.sv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143500"/>
            <a:ext cx="7893082" cy="5143500"/>
            <a:chOff x="0" y="0"/>
            <a:chExt cx="10524110" cy="6858000"/>
          </a:xfrm>
        </p:grpSpPr>
        <p:sp>
          <p:nvSpPr>
            <p:cNvPr id="3" name="Freeform 3"/>
            <p:cNvSpPr/>
            <p:nvPr/>
          </p:nvSpPr>
          <p:spPr>
            <a:xfrm>
              <a:off x="0" y="0"/>
              <a:ext cx="10524109" cy="6858000"/>
            </a:xfrm>
            <a:custGeom>
              <a:avLst/>
              <a:gdLst/>
              <a:ahLst/>
              <a:cxnLst/>
              <a:rect l="l" t="t" r="r" b="b"/>
              <a:pathLst>
                <a:path w="10524109" h="6858000">
                  <a:moveTo>
                    <a:pt x="0" y="0"/>
                  </a:moveTo>
                  <a:lnTo>
                    <a:pt x="10524109" y="0"/>
                  </a:lnTo>
                  <a:lnTo>
                    <a:pt x="10524109" y="6858000"/>
                  </a:lnTo>
                  <a:lnTo>
                    <a:pt x="0" y="6858000"/>
                  </a:lnTo>
                  <a:lnTo>
                    <a:pt x="0" y="0"/>
                  </a:lnTo>
                  <a:close/>
                </a:path>
              </a:pathLst>
            </a:custGeom>
            <a:blipFill>
              <a:blip r:embed="rId2"/>
              <a:stretch>
                <a:fillRect l="-39666" r="-39666"/>
              </a:stretch>
            </a:blipFill>
          </p:spPr>
        </p:sp>
      </p:grpSp>
      <p:grpSp>
        <p:nvGrpSpPr>
          <p:cNvPr id="4" name="Group 4"/>
          <p:cNvGrpSpPr/>
          <p:nvPr/>
        </p:nvGrpSpPr>
        <p:grpSpPr>
          <a:xfrm>
            <a:off x="0" y="1"/>
            <a:ext cx="11682890" cy="5713761"/>
            <a:chOff x="0" y="0"/>
            <a:chExt cx="15577187" cy="7618348"/>
          </a:xfrm>
        </p:grpSpPr>
        <p:sp>
          <p:nvSpPr>
            <p:cNvPr id="5" name="Freeform 5"/>
            <p:cNvSpPr/>
            <p:nvPr/>
          </p:nvSpPr>
          <p:spPr>
            <a:xfrm>
              <a:off x="0" y="0"/>
              <a:ext cx="15577186" cy="7618349"/>
            </a:xfrm>
            <a:custGeom>
              <a:avLst/>
              <a:gdLst/>
              <a:ahLst/>
              <a:cxnLst/>
              <a:rect l="l" t="t" r="r" b="b"/>
              <a:pathLst>
                <a:path w="15577186" h="7618349">
                  <a:moveTo>
                    <a:pt x="0" y="0"/>
                  </a:moveTo>
                  <a:lnTo>
                    <a:pt x="15577186" y="0"/>
                  </a:lnTo>
                  <a:lnTo>
                    <a:pt x="15577186" y="7618349"/>
                  </a:lnTo>
                  <a:lnTo>
                    <a:pt x="0" y="7618349"/>
                  </a:lnTo>
                  <a:lnTo>
                    <a:pt x="0" y="0"/>
                  </a:lnTo>
                  <a:close/>
                </a:path>
              </a:pathLst>
            </a:custGeom>
            <a:blipFill>
              <a:blip r:embed="rId3"/>
              <a:stretch>
                <a:fillRect l="-8835" r="-8835"/>
              </a:stretch>
            </a:blipFill>
          </p:spPr>
        </p:sp>
      </p:grpSp>
      <p:grpSp>
        <p:nvGrpSpPr>
          <p:cNvPr id="6" name="Group 6"/>
          <p:cNvGrpSpPr/>
          <p:nvPr/>
        </p:nvGrpSpPr>
        <p:grpSpPr>
          <a:xfrm>
            <a:off x="7871762" y="5687136"/>
            <a:ext cx="5198777" cy="4589161"/>
            <a:chOff x="0" y="0"/>
            <a:chExt cx="6931703" cy="6118881"/>
          </a:xfrm>
        </p:grpSpPr>
        <p:sp>
          <p:nvSpPr>
            <p:cNvPr id="7" name="Freeform 7"/>
            <p:cNvSpPr/>
            <p:nvPr/>
          </p:nvSpPr>
          <p:spPr>
            <a:xfrm>
              <a:off x="0" y="0"/>
              <a:ext cx="6931660" cy="6118860"/>
            </a:xfrm>
            <a:custGeom>
              <a:avLst/>
              <a:gdLst/>
              <a:ahLst/>
              <a:cxnLst/>
              <a:rect l="l" t="t" r="r" b="b"/>
              <a:pathLst>
                <a:path w="6931660" h="6118860">
                  <a:moveTo>
                    <a:pt x="0" y="0"/>
                  </a:moveTo>
                  <a:lnTo>
                    <a:pt x="6931660" y="0"/>
                  </a:lnTo>
                  <a:lnTo>
                    <a:pt x="6931660" y="6118860"/>
                  </a:lnTo>
                  <a:lnTo>
                    <a:pt x="0" y="6118860"/>
                  </a:lnTo>
                  <a:lnTo>
                    <a:pt x="0" y="0"/>
                  </a:lnTo>
                  <a:close/>
                </a:path>
              </a:pathLst>
            </a:custGeom>
            <a:blipFill>
              <a:blip r:embed="rId4"/>
              <a:stretch>
                <a:fillRect l="-16094" r="-16094"/>
              </a:stretch>
            </a:blipFill>
          </p:spPr>
        </p:sp>
      </p:grpSp>
      <p:grpSp>
        <p:nvGrpSpPr>
          <p:cNvPr id="8" name="Group 8"/>
          <p:cNvGrpSpPr/>
          <p:nvPr/>
        </p:nvGrpSpPr>
        <p:grpSpPr>
          <a:xfrm>
            <a:off x="11649058" y="14125"/>
            <a:ext cx="6638965" cy="10272875"/>
            <a:chOff x="0" y="0"/>
            <a:chExt cx="8851953" cy="13697167"/>
          </a:xfrm>
        </p:grpSpPr>
        <p:sp>
          <p:nvSpPr>
            <p:cNvPr id="9" name="Freeform 9"/>
            <p:cNvSpPr/>
            <p:nvPr/>
          </p:nvSpPr>
          <p:spPr>
            <a:xfrm>
              <a:off x="0" y="0"/>
              <a:ext cx="8851900" cy="13697204"/>
            </a:xfrm>
            <a:custGeom>
              <a:avLst/>
              <a:gdLst/>
              <a:ahLst/>
              <a:cxnLst/>
              <a:rect l="l" t="t" r="r" b="b"/>
              <a:pathLst>
                <a:path w="8851900" h="13697204">
                  <a:moveTo>
                    <a:pt x="0" y="0"/>
                  </a:moveTo>
                  <a:lnTo>
                    <a:pt x="8851900" y="0"/>
                  </a:lnTo>
                  <a:lnTo>
                    <a:pt x="8851900" y="13697204"/>
                  </a:lnTo>
                  <a:lnTo>
                    <a:pt x="0" y="13697204"/>
                  </a:lnTo>
                  <a:lnTo>
                    <a:pt x="0" y="0"/>
                  </a:lnTo>
                  <a:close/>
                </a:path>
              </a:pathLst>
            </a:custGeom>
            <a:blipFill>
              <a:blip r:embed="rId5"/>
              <a:stretch>
                <a:fillRect l="-87543" r="-87544"/>
              </a:stretch>
            </a:blipFill>
          </p:spPr>
        </p:sp>
      </p:grpSp>
      <p:grpSp>
        <p:nvGrpSpPr>
          <p:cNvPr id="10" name="Group 10"/>
          <p:cNvGrpSpPr/>
          <p:nvPr/>
        </p:nvGrpSpPr>
        <p:grpSpPr>
          <a:xfrm>
            <a:off x="0" y="1270961"/>
            <a:ext cx="18288023" cy="4416175"/>
            <a:chOff x="0" y="0"/>
            <a:chExt cx="24384031" cy="5888233"/>
          </a:xfrm>
        </p:grpSpPr>
        <p:sp>
          <p:nvSpPr>
            <p:cNvPr id="11" name="Freeform 11"/>
            <p:cNvSpPr/>
            <p:nvPr/>
          </p:nvSpPr>
          <p:spPr>
            <a:xfrm>
              <a:off x="0" y="0"/>
              <a:ext cx="24384087" cy="5888287"/>
            </a:xfrm>
            <a:custGeom>
              <a:avLst/>
              <a:gdLst/>
              <a:ahLst/>
              <a:cxnLst/>
              <a:rect l="l" t="t" r="r" b="b"/>
              <a:pathLst>
                <a:path w="24384087" h="5888287">
                  <a:moveTo>
                    <a:pt x="0" y="0"/>
                  </a:moveTo>
                  <a:lnTo>
                    <a:pt x="24384087" y="0"/>
                  </a:lnTo>
                  <a:lnTo>
                    <a:pt x="24384087" y="5888287"/>
                  </a:lnTo>
                  <a:lnTo>
                    <a:pt x="0" y="5888287"/>
                  </a:lnTo>
                  <a:close/>
                </a:path>
              </a:pathLst>
            </a:custGeom>
            <a:solidFill>
              <a:srgbClr val="FFFFFF">
                <a:alpha val="76863"/>
              </a:srgbClr>
            </a:solidFill>
          </p:spPr>
        </p:sp>
      </p:grpSp>
      <p:sp>
        <p:nvSpPr>
          <p:cNvPr id="12" name="TextBox 12"/>
          <p:cNvSpPr txBox="1"/>
          <p:nvPr/>
        </p:nvSpPr>
        <p:spPr>
          <a:xfrm>
            <a:off x="65335" y="1572794"/>
            <a:ext cx="19884296" cy="965110"/>
          </a:xfrm>
          <a:prstGeom prst="rect">
            <a:avLst/>
          </a:prstGeom>
        </p:spPr>
        <p:txBody>
          <a:bodyPr lIns="0" tIns="0" rIns="0" bIns="0" rtlCol="0" anchor="t">
            <a:spAutoFit/>
          </a:bodyPr>
          <a:lstStyle/>
          <a:p>
            <a:pPr algn="l">
              <a:lnSpc>
                <a:spcPts val="6831"/>
              </a:lnSpc>
            </a:pPr>
            <a:r>
              <a:rPr lang="en-US" sz="5190" spc="-38">
                <a:solidFill>
                  <a:srgbClr val="000000"/>
                </a:solidFill>
                <a:latin typeface="Calibri (MS) Light"/>
              </a:rPr>
              <a:t>Categorizing Non-stand Replacing Disturbances as Abiotic or Biotic</a:t>
            </a:r>
          </a:p>
        </p:txBody>
      </p:sp>
      <p:grpSp>
        <p:nvGrpSpPr>
          <p:cNvPr id="13" name="Group 13"/>
          <p:cNvGrpSpPr/>
          <p:nvPr/>
        </p:nvGrpSpPr>
        <p:grpSpPr>
          <a:xfrm>
            <a:off x="15026988" y="2614930"/>
            <a:ext cx="3588297" cy="3588297"/>
            <a:chOff x="0" y="0"/>
            <a:chExt cx="4784396" cy="4784396"/>
          </a:xfrm>
        </p:grpSpPr>
        <p:sp>
          <p:nvSpPr>
            <p:cNvPr id="14" name="Freeform 14"/>
            <p:cNvSpPr/>
            <p:nvPr/>
          </p:nvSpPr>
          <p:spPr>
            <a:xfrm>
              <a:off x="0" y="0"/>
              <a:ext cx="4784344" cy="4784344"/>
            </a:xfrm>
            <a:custGeom>
              <a:avLst/>
              <a:gdLst/>
              <a:ahLst/>
              <a:cxnLst/>
              <a:rect l="l" t="t" r="r" b="b"/>
              <a:pathLst>
                <a:path w="4784344" h="4784344">
                  <a:moveTo>
                    <a:pt x="0" y="0"/>
                  </a:moveTo>
                  <a:lnTo>
                    <a:pt x="4784344" y="0"/>
                  </a:lnTo>
                  <a:lnTo>
                    <a:pt x="4784344" y="4784344"/>
                  </a:lnTo>
                  <a:lnTo>
                    <a:pt x="0" y="4784344"/>
                  </a:lnTo>
                  <a:lnTo>
                    <a:pt x="0" y="0"/>
                  </a:lnTo>
                  <a:close/>
                </a:path>
              </a:pathLst>
            </a:custGeom>
            <a:blipFill>
              <a:blip r:embed="rId6"/>
              <a:stretch>
                <a:fillRect r="-1" b="-1"/>
              </a:stretch>
            </a:blipFill>
          </p:spPr>
        </p:sp>
      </p:grpSp>
      <p:grpSp>
        <p:nvGrpSpPr>
          <p:cNvPr id="15" name="Group 15"/>
          <p:cNvGrpSpPr/>
          <p:nvPr/>
        </p:nvGrpSpPr>
        <p:grpSpPr>
          <a:xfrm>
            <a:off x="14535" y="7271831"/>
            <a:ext cx="7499413" cy="2257182"/>
            <a:chOff x="0" y="0"/>
            <a:chExt cx="9999218" cy="3009575"/>
          </a:xfrm>
        </p:grpSpPr>
        <p:sp>
          <p:nvSpPr>
            <p:cNvPr id="16" name="Freeform 16"/>
            <p:cNvSpPr/>
            <p:nvPr/>
          </p:nvSpPr>
          <p:spPr>
            <a:xfrm>
              <a:off x="0" y="0"/>
              <a:ext cx="9999218" cy="3009519"/>
            </a:xfrm>
            <a:custGeom>
              <a:avLst/>
              <a:gdLst/>
              <a:ahLst/>
              <a:cxnLst/>
              <a:rect l="l" t="t" r="r" b="b"/>
              <a:pathLst>
                <a:path w="9999218" h="3009519">
                  <a:moveTo>
                    <a:pt x="0" y="0"/>
                  </a:moveTo>
                  <a:lnTo>
                    <a:pt x="9999218" y="0"/>
                  </a:lnTo>
                  <a:lnTo>
                    <a:pt x="9999218" y="3009519"/>
                  </a:lnTo>
                  <a:lnTo>
                    <a:pt x="0" y="3009519"/>
                  </a:lnTo>
                  <a:close/>
                </a:path>
              </a:pathLst>
            </a:custGeom>
            <a:solidFill>
              <a:srgbClr val="FFFFFF">
                <a:alpha val="76863"/>
              </a:srgbClr>
            </a:solidFill>
          </p:spPr>
        </p:sp>
      </p:grpSp>
      <p:sp>
        <p:nvSpPr>
          <p:cNvPr id="17" name="TextBox 17"/>
          <p:cNvSpPr txBox="1"/>
          <p:nvPr/>
        </p:nvSpPr>
        <p:spPr>
          <a:xfrm>
            <a:off x="65335" y="7222619"/>
            <a:ext cx="7397848" cy="2255595"/>
          </a:xfrm>
          <a:prstGeom prst="rect">
            <a:avLst/>
          </a:prstGeom>
        </p:spPr>
        <p:txBody>
          <a:bodyPr lIns="0" tIns="0" rIns="0" bIns="0" rtlCol="0" anchor="t">
            <a:spAutoFit/>
          </a:bodyPr>
          <a:lstStyle/>
          <a:p>
            <a:pPr algn="l">
              <a:lnSpc>
                <a:spcPts val="3240"/>
              </a:lnSpc>
            </a:pPr>
            <a:r>
              <a:rPr lang="en-US" sz="2700" spc="25">
                <a:solidFill>
                  <a:srgbClr val="000000"/>
                </a:solidFill>
                <a:latin typeface="Calibri (MS) Bold"/>
              </a:rPr>
              <a:t>Research Supervisor: </a:t>
            </a:r>
          </a:p>
          <a:p>
            <a:pPr algn="l">
              <a:lnSpc>
                <a:spcPts val="3240"/>
              </a:lnSpc>
            </a:pPr>
            <a:r>
              <a:rPr lang="en-US" sz="2700" spc="25">
                <a:solidFill>
                  <a:srgbClr val="000000"/>
                </a:solidFill>
                <a:latin typeface="Calibri (MS)"/>
              </a:rPr>
              <a:t>Dr. Nicholas Coops</a:t>
            </a:r>
          </a:p>
          <a:p>
            <a:pPr algn="l">
              <a:lnSpc>
                <a:spcPts val="3240"/>
              </a:lnSpc>
            </a:pPr>
            <a:endParaRPr lang="en-US" sz="2700" spc="25">
              <a:solidFill>
                <a:srgbClr val="000000"/>
              </a:solidFill>
              <a:latin typeface="Calibri (MS)"/>
            </a:endParaRPr>
          </a:p>
          <a:p>
            <a:pPr algn="l">
              <a:lnSpc>
                <a:spcPts val="3240"/>
              </a:lnSpc>
            </a:pPr>
            <a:r>
              <a:rPr lang="en-US" sz="2700" spc="25">
                <a:solidFill>
                  <a:srgbClr val="000000"/>
                </a:solidFill>
                <a:latin typeface="Calibri (MS) Bold"/>
              </a:rPr>
              <a:t>Supervisory Committee:</a:t>
            </a:r>
          </a:p>
          <a:p>
            <a:pPr algn="l">
              <a:lnSpc>
                <a:spcPts val="3240"/>
              </a:lnSpc>
            </a:pPr>
            <a:r>
              <a:rPr lang="en-US" sz="2700" spc="25">
                <a:solidFill>
                  <a:srgbClr val="000000"/>
                </a:solidFill>
                <a:latin typeface="Calibri (MS)"/>
              </a:rPr>
              <a:t>Dr. Alexis Achim &amp; Dr. Jeanine  Rhemtulla</a:t>
            </a:r>
          </a:p>
        </p:txBody>
      </p:sp>
      <p:grpSp>
        <p:nvGrpSpPr>
          <p:cNvPr id="18" name="Group 18"/>
          <p:cNvGrpSpPr/>
          <p:nvPr/>
        </p:nvGrpSpPr>
        <p:grpSpPr>
          <a:xfrm>
            <a:off x="11040010" y="3411457"/>
            <a:ext cx="3721737" cy="1853721"/>
            <a:chOff x="0" y="0"/>
            <a:chExt cx="4962316" cy="2471628"/>
          </a:xfrm>
        </p:grpSpPr>
        <p:sp>
          <p:nvSpPr>
            <p:cNvPr id="19" name="Freeform 19"/>
            <p:cNvSpPr/>
            <p:nvPr/>
          </p:nvSpPr>
          <p:spPr>
            <a:xfrm>
              <a:off x="0" y="0"/>
              <a:ext cx="4962271" cy="2471674"/>
            </a:xfrm>
            <a:custGeom>
              <a:avLst/>
              <a:gdLst/>
              <a:ahLst/>
              <a:cxnLst/>
              <a:rect l="l" t="t" r="r" b="b"/>
              <a:pathLst>
                <a:path w="4962271" h="2471674">
                  <a:moveTo>
                    <a:pt x="0" y="0"/>
                  </a:moveTo>
                  <a:lnTo>
                    <a:pt x="4962271" y="0"/>
                  </a:lnTo>
                  <a:lnTo>
                    <a:pt x="4962271" y="2471674"/>
                  </a:lnTo>
                  <a:lnTo>
                    <a:pt x="0" y="2471674"/>
                  </a:lnTo>
                  <a:lnTo>
                    <a:pt x="0" y="0"/>
                  </a:lnTo>
                  <a:close/>
                </a:path>
              </a:pathLst>
            </a:custGeom>
            <a:blipFill>
              <a:blip r:embed="rId7"/>
              <a:stretch>
                <a:fillRect t="-101" b="-99"/>
              </a:stretch>
            </a:blipFill>
          </p:spPr>
        </p:sp>
      </p:grpSp>
      <p:sp>
        <p:nvSpPr>
          <p:cNvPr id="20" name="TextBox 20"/>
          <p:cNvSpPr txBox="1"/>
          <p:nvPr/>
        </p:nvSpPr>
        <p:spPr>
          <a:xfrm>
            <a:off x="307138" y="2828925"/>
            <a:ext cx="6093759" cy="3116238"/>
          </a:xfrm>
          <a:prstGeom prst="rect">
            <a:avLst/>
          </a:prstGeom>
        </p:spPr>
        <p:txBody>
          <a:bodyPr wrap="square" lIns="0" tIns="0" rIns="0" bIns="0" rtlCol="0" anchor="t">
            <a:spAutoFit/>
          </a:bodyPr>
          <a:lstStyle/>
          <a:p>
            <a:pPr algn="l">
              <a:lnSpc>
                <a:spcPts val="2706"/>
              </a:lnSpc>
            </a:pPr>
            <a:r>
              <a:rPr lang="en-US" sz="2506" spc="23" dirty="0">
                <a:solidFill>
                  <a:srgbClr val="000000"/>
                </a:solidFill>
                <a:latin typeface="Calibri (MS) Bold"/>
              </a:rPr>
              <a:t>Madison “Madi” Brown, BSc</a:t>
            </a:r>
            <a:r>
              <a:rPr lang="en-US" sz="2506" spc="23" dirty="0">
                <a:solidFill>
                  <a:srgbClr val="000000"/>
                </a:solidFill>
                <a:latin typeface="Calibri (MS)"/>
              </a:rPr>
              <a:t> |</a:t>
            </a:r>
            <a:r>
              <a:rPr lang="en-US" sz="2506" spc="23" dirty="0">
                <a:solidFill>
                  <a:srgbClr val="000000"/>
                </a:solidFill>
                <a:latin typeface="Calibri (MS) Bold"/>
              </a:rPr>
              <a:t>FRE 490 Final Project </a:t>
            </a:r>
            <a:r>
              <a:rPr lang="en-US" sz="2506" u="sng" spc="23" dirty="0">
                <a:solidFill>
                  <a:srgbClr val="0000FF"/>
                </a:solidFill>
                <a:latin typeface="Calibri (MS)"/>
                <a:hlinkClick r:id="rId8" tooltip="mailto:madib98@student.ubc.ca"/>
              </a:rPr>
              <a:t>madib98@student.ubc.ca</a:t>
            </a:r>
          </a:p>
          <a:p>
            <a:pPr algn="l">
              <a:lnSpc>
                <a:spcPts val="2706"/>
              </a:lnSpc>
            </a:pPr>
            <a:endParaRPr lang="en-US" sz="2506" u="sng" spc="23" dirty="0">
              <a:solidFill>
                <a:srgbClr val="0000FF"/>
              </a:solidFill>
              <a:latin typeface="Calibri (MS)"/>
              <a:hlinkClick r:id="rId8" tooltip="mailto:madib98@student.ubc.ca"/>
            </a:endParaRPr>
          </a:p>
          <a:p>
            <a:pPr algn="l">
              <a:lnSpc>
                <a:spcPts val="2706"/>
              </a:lnSpc>
            </a:pPr>
            <a:r>
              <a:rPr lang="en-US" sz="2506" u="sng" spc="23" dirty="0">
                <a:solidFill>
                  <a:srgbClr val="0000FF"/>
                </a:solidFill>
                <a:latin typeface="Calibri (MS)"/>
                <a:hlinkClick r:id="rId8" tooltip="mailto:madib98@student.ubc.ca"/>
              </a:rPr>
              <a:t>https://github.com/MadiSophia/FRE_490_project</a:t>
            </a:r>
          </a:p>
          <a:p>
            <a:pPr algn="l">
              <a:lnSpc>
                <a:spcPts val="2706"/>
              </a:lnSpc>
            </a:pPr>
            <a:r>
              <a:rPr lang="en-US" sz="2505" u="sng" spc="22" dirty="0">
                <a:solidFill>
                  <a:srgbClr val="0000FF"/>
                </a:solidFill>
                <a:latin typeface="Calibri (MS)"/>
                <a:hlinkClick r:id="rId9" tooltip="https://twitter.com/MadiSophiaBrown"/>
              </a:rPr>
              <a:t>@MadiSophiaBrown</a:t>
            </a:r>
          </a:p>
          <a:p>
            <a:pPr algn="l">
              <a:lnSpc>
                <a:spcPts val="2706"/>
              </a:lnSpc>
            </a:pPr>
            <a:endParaRPr lang="en-US" sz="2505" u="sng" spc="22" dirty="0">
              <a:solidFill>
                <a:srgbClr val="0000FF"/>
              </a:solidFill>
              <a:latin typeface="Calibri (MS)"/>
              <a:hlinkClick r:id="rId9" tooltip="https://twitter.com/MadiSophiaBrown"/>
            </a:endParaRPr>
          </a:p>
          <a:p>
            <a:pPr algn="l">
              <a:lnSpc>
                <a:spcPts val="2706"/>
              </a:lnSpc>
            </a:pPr>
            <a:endParaRPr lang="en-US" sz="2505" u="sng" spc="22" dirty="0">
              <a:solidFill>
                <a:srgbClr val="0000FF"/>
              </a:solidFill>
              <a:latin typeface="Calibri (MS)"/>
              <a:hlinkClick r:id="rId9" tooltip="https://twitter.com/MadiSophiaBrown"/>
            </a:endParaRPr>
          </a:p>
          <a:p>
            <a:pPr algn="l">
              <a:lnSpc>
                <a:spcPts val="2706"/>
              </a:lnSpc>
            </a:pPr>
            <a:endParaRPr lang="en-US" sz="2505" u="sng" spc="22" dirty="0">
              <a:solidFill>
                <a:srgbClr val="0000FF"/>
              </a:solidFill>
              <a:latin typeface="Calibri (MS)"/>
              <a:hlinkClick r:id="rId9" tooltip="https://twitter.com/MadiSophiaBrown"/>
            </a:endParaRPr>
          </a:p>
        </p:txBody>
      </p:sp>
      <p:grpSp>
        <p:nvGrpSpPr>
          <p:cNvPr id="21" name="Group 21"/>
          <p:cNvGrpSpPr/>
          <p:nvPr/>
        </p:nvGrpSpPr>
        <p:grpSpPr>
          <a:xfrm>
            <a:off x="6400979" y="3862063"/>
            <a:ext cx="4311769" cy="893152"/>
            <a:chOff x="0" y="0"/>
            <a:chExt cx="5749025" cy="1190869"/>
          </a:xfrm>
        </p:grpSpPr>
        <p:sp>
          <p:nvSpPr>
            <p:cNvPr id="22" name="Freeform 22"/>
            <p:cNvSpPr/>
            <p:nvPr/>
          </p:nvSpPr>
          <p:spPr>
            <a:xfrm>
              <a:off x="0" y="0"/>
              <a:ext cx="5749036" cy="1190879"/>
            </a:xfrm>
            <a:custGeom>
              <a:avLst/>
              <a:gdLst/>
              <a:ahLst/>
              <a:cxnLst/>
              <a:rect l="l" t="t" r="r" b="b"/>
              <a:pathLst>
                <a:path w="5749036" h="1190879">
                  <a:moveTo>
                    <a:pt x="0" y="0"/>
                  </a:moveTo>
                  <a:lnTo>
                    <a:pt x="5749036" y="0"/>
                  </a:lnTo>
                  <a:lnTo>
                    <a:pt x="5749036" y="1190879"/>
                  </a:lnTo>
                  <a:lnTo>
                    <a:pt x="0" y="1190879"/>
                  </a:lnTo>
                  <a:lnTo>
                    <a:pt x="0" y="0"/>
                  </a:lnTo>
                  <a:close/>
                </a:path>
              </a:pathLst>
            </a:custGeom>
            <a:blipFill>
              <a:blip r:embed="rId10"/>
              <a:stretch>
                <a:fillRect/>
              </a:stretch>
            </a:blipFill>
          </p:spPr>
        </p:sp>
      </p:grpSp>
      <p:sp>
        <p:nvSpPr>
          <p:cNvPr id="23" name="TextBox 23"/>
          <p:cNvSpPr txBox="1"/>
          <p:nvPr/>
        </p:nvSpPr>
        <p:spPr>
          <a:xfrm>
            <a:off x="-327262" y="5805694"/>
            <a:ext cx="3543739" cy="285750"/>
          </a:xfrm>
          <a:prstGeom prst="rect">
            <a:avLst/>
          </a:prstGeom>
        </p:spPr>
        <p:txBody>
          <a:bodyPr lIns="0" tIns="0" rIns="0" bIns="0" rtlCol="0" anchor="t">
            <a:spAutoFit/>
          </a:bodyPr>
          <a:lstStyle/>
          <a:p>
            <a:pPr algn="ctr">
              <a:lnSpc>
                <a:spcPts val="2100"/>
              </a:lnSpc>
            </a:pPr>
            <a:r>
              <a:rPr lang="en-US" sz="1500">
                <a:solidFill>
                  <a:srgbClr val="D9D9D9"/>
                </a:solidFill>
                <a:latin typeface="Canva Sans"/>
              </a:rPr>
              <a:t>(National Parks Service, 2016)</a:t>
            </a:r>
          </a:p>
        </p:txBody>
      </p:sp>
      <p:sp>
        <p:nvSpPr>
          <p:cNvPr id="24" name="TextBox 24"/>
          <p:cNvSpPr txBox="1"/>
          <p:nvPr/>
        </p:nvSpPr>
        <p:spPr>
          <a:xfrm>
            <a:off x="7812913" y="9876866"/>
            <a:ext cx="3543739" cy="285750"/>
          </a:xfrm>
          <a:prstGeom prst="rect">
            <a:avLst/>
          </a:prstGeom>
        </p:spPr>
        <p:txBody>
          <a:bodyPr lIns="0" tIns="0" rIns="0" bIns="0" rtlCol="0" anchor="t">
            <a:spAutoFit/>
          </a:bodyPr>
          <a:lstStyle/>
          <a:p>
            <a:pPr algn="ctr">
              <a:lnSpc>
                <a:spcPts val="2100"/>
              </a:lnSpc>
            </a:pPr>
            <a:r>
              <a:rPr lang="en-US" sz="1500" u="sng">
                <a:solidFill>
                  <a:srgbClr val="D9D9D9"/>
                </a:solidFill>
                <a:latin typeface="Canva Sans"/>
              </a:rPr>
              <a:t>(Public Broadcasting Service, 2019)</a:t>
            </a:r>
          </a:p>
        </p:txBody>
      </p:sp>
      <p:sp>
        <p:nvSpPr>
          <p:cNvPr id="25" name="TextBox 25"/>
          <p:cNvSpPr txBox="1"/>
          <p:nvPr/>
        </p:nvSpPr>
        <p:spPr>
          <a:xfrm>
            <a:off x="7765647" y="594465"/>
            <a:ext cx="3543739" cy="285750"/>
          </a:xfrm>
          <a:prstGeom prst="rect">
            <a:avLst/>
          </a:prstGeom>
        </p:spPr>
        <p:txBody>
          <a:bodyPr lIns="0" tIns="0" rIns="0" bIns="0" rtlCol="0" anchor="t">
            <a:spAutoFit/>
          </a:bodyPr>
          <a:lstStyle/>
          <a:p>
            <a:pPr algn="ctr">
              <a:lnSpc>
                <a:spcPts val="2100"/>
              </a:lnSpc>
            </a:pPr>
            <a:r>
              <a:rPr lang="en-US" sz="1500" u="sng">
                <a:solidFill>
                  <a:srgbClr val="D9D9D9"/>
                </a:solidFill>
                <a:latin typeface="Canva Sans"/>
              </a:rPr>
              <a:t>(University of Santa Barbara, n.d.)</a:t>
            </a:r>
          </a:p>
        </p:txBody>
      </p:sp>
      <p:sp>
        <p:nvSpPr>
          <p:cNvPr id="26" name="TextBox 26"/>
          <p:cNvSpPr txBox="1"/>
          <p:nvPr/>
        </p:nvSpPr>
        <p:spPr>
          <a:xfrm>
            <a:off x="12013405" y="9947633"/>
            <a:ext cx="3543739" cy="285750"/>
          </a:xfrm>
          <a:prstGeom prst="rect">
            <a:avLst/>
          </a:prstGeom>
        </p:spPr>
        <p:txBody>
          <a:bodyPr lIns="0" tIns="0" rIns="0" bIns="0" rtlCol="0" anchor="t">
            <a:spAutoFit/>
          </a:bodyPr>
          <a:lstStyle/>
          <a:p>
            <a:pPr algn="ctr">
              <a:lnSpc>
                <a:spcPts val="2100"/>
              </a:lnSpc>
            </a:pPr>
            <a:r>
              <a:rPr lang="en-US" sz="1500" u="sng">
                <a:solidFill>
                  <a:srgbClr val="D9D9D9"/>
                </a:solidFill>
                <a:latin typeface="Canva Sans"/>
              </a:rPr>
              <a:t>(Oregon State University, n.d.)</a:t>
            </a:r>
          </a:p>
        </p:txBody>
      </p:sp>
      <p:sp>
        <p:nvSpPr>
          <p:cNvPr id="27" name="TextBox 27"/>
          <p:cNvSpPr txBox="1"/>
          <p:nvPr/>
        </p:nvSpPr>
        <p:spPr>
          <a:xfrm>
            <a:off x="-1643582" y="9950764"/>
            <a:ext cx="1950720" cy="273685"/>
          </a:xfrm>
          <a:prstGeom prst="rect">
            <a:avLst/>
          </a:prstGeom>
        </p:spPr>
        <p:txBody>
          <a:bodyPr lIns="0" tIns="0" rIns="0" bIns="0" rtlCol="0" anchor="t">
            <a:spAutoFit/>
          </a:bodyPr>
          <a:lstStyle/>
          <a:p>
            <a:pPr algn="r">
              <a:lnSpc>
                <a:spcPts val="3359"/>
              </a:lnSpc>
            </a:pPr>
            <a:r>
              <a:rPr lang="en-US" sz="2799" spc="26">
                <a:solidFill>
                  <a:srgbClr val="FFFFFF"/>
                </a:solidFill>
                <a:latin typeface="TT Rounds Condensed"/>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24394" y="407966"/>
            <a:ext cx="9040889" cy="799068"/>
          </a:xfrm>
          <a:prstGeom prst="rect">
            <a:avLst/>
          </a:prstGeom>
        </p:spPr>
        <p:txBody>
          <a:bodyPr lIns="0" tIns="0" rIns="0" bIns="0" rtlCol="0" anchor="t">
            <a:spAutoFit/>
          </a:bodyPr>
          <a:lstStyle/>
          <a:p>
            <a:pPr algn="ctr">
              <a:lnSpc>
                <a:spcPts val="4803"/>
              </a:lnSpc>
            </a:pPr>
            <a:r>
              <a:rPr lang="en-US" sz="5558" spc="-32">
                <a:solidFill>
                  <a:srgbClr val="000000"/>
                </a:solidFill>
                <a:latin typeface="Calibri (MS) Light"/>
              </a:rPr>
              <a:t>Research Question </a:t>
            </a:r>
          </a:p>
        </p:txBody>
      </p:sp>
      <p:sp>
        <p:nvSpPr>
          <p:cNvPr id="3" name="TextBox 3"/>
          <p:cNvSpPr txBox="1"/>
          <p:nvPr/>
        </p:nvSpPr>
        <p:spPr>
          <a:xfrm>
            <a:off x="710454" y="2228983"/>
            <a:ext cx="12231167" cy="1599535"/>
          </a:xfrm>
          <a:prstGeom prst="rect">
            <a:avLst/>
          </a:prstGeom>
        </p:spPr>
        <p:txBody>
          <a:bodyPr lIns="0" tIns="0" rIns="0" bIns="0" rtlCol="0" anchor="t">
            <a:spAutoFit/>
          </a:bodyPr>
          <a:lstStyle/>
          <a:p>
            <a:pPr algn="ctr">
              <a:lnSpc>
                <a:spcPts val="6473"/>
              </a:lnSpc>
              <a:spcBef>
                <a:spcPct val="0"/>
              </a:spcBef>
            </a:pPr>
            <a:r>
              <a:rPr lang="en-US" sz="4623">
                <a:solidFill>
                  <a:srgbClr val="000000"/>
                </a:solidFill>
                <a:latin typeface="Canva Sans"/>
              </a:rPr>
              <a:t>Can we categorize NSRs as abiotic or biotic based on commonly used spectral indices?</a:t>
            </a:r>
          </a:p>
        </p:txBody>
      </p:sp>
      <p:sp>
        <p:nvSpPr>
          <p:cNvPr id="4" name="Freeform 4"/>
          <p:cNvSpPr/>
          <p:nvPr/>
        </p:nvSpPr>
        <p:spPr>
          <a:xfrm>
            <a:off x="14267080" y="1028700"/>
            <a:ext cx="3387339" cy="3281485"/>
          </a:xfrm>
          <a:custGeom>
            <a:avLst/>
            <a:gdLst/>
            <a:ahLst/>
            <a:cxnLst/>
            <a:rect l="l" t="t" r="r" b="b"/>
            <a:pathLst>
              <a:path w="3387339" h="3281485">
                <a:moveTo>
                  <a:pt x="0" y="0"/>
                </a:moveTo>
                <a:lnTo>
                  <a:pt x="3387339" y="0"/>
                </a:lnTo>
                <a:lnTo>
                  <a:pt x="3387339" y="3281485"/>
                </a:lnTo>
                <a:lnTo>
                  <a:pt x="0" y="32814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284419" y="4334418"/>
            <a:ext cx="11657202" cy="1570538"/>
          </a:xfrm>
          <a:prstGeom prst="rect">
            <a:avLst/>
          </a:prstGeom>
        </p:spPr>
        <p:txBody>
          <a:bodyPr lIns="0" tIns="0" rIns="0" bIns="0" rtlCol="0" anchor="t">
            <a:spAutoFit/>
          </a:bodyPr>
          <a:lstStyle/>
          <a:p>
            <a:pPr marL="479436" lvl="1" indent="-239718">
              <a:lnSpc>
                <a:spcPts val="3108"/>
              </a:lnSpc>
              <a:buFont typeface="Arial"/>
              <a:buChar char="•"/>
            </a:pPr>
            <a:r>
              <a:rPr lang="en-US" sz="2220">
                <a:solidFill>
                  <a:srgbClr val="000000"/>
                </a:solidFill>
                <a:latin typeface="Canva Sans"/>
              </a:rPr>
              <a:t>Which indices are most sensitive to abiotic  vs. biotic disturbances?</a:t>
            </a:r>
          </a:p>
          <a:p>
            <a:pPr>
              <a:lnSpc>
                <a:spcPts val="3108"/>
              </a:lnSpc>
            </a:pPr>
            <a:endParaRPr lang="en-US" sz="2220">
              <a:solidFill>
                <a:srgbClr val="000000"/>
              </a:solidFill>
              <a:latin typeface="Canva Sans"/>
            </a:endParaRPr>
          </a:p>
          <a:p>
            <a:pPr marL="479436" lvl="1" indent="-239718" algn="l">
              <a:lnSpc>
                <a:spcPts val="3108"/>
              </a:lnSpc>
              <a:spcBef>
                <a:spcPct val="0"/>
              </a:spcBef>
              <a:buFont typeface="Arial"/>
              <a:buChar char="•"/>
            </a:pPr>
            <a:r>
              <a:rPr lang="en-US" sz="2220">
                <a:solidFill>
                  <a:srgbClr val="000000"/>
                </a:solidFill>
                <a:latin typeface="Canva Sans"/>
              </a:rPr>
              <a:t>As my research is a multi year study can the same model be applied over multiple years?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832969" y="-84414"/>
            <a:ext cx="7920747" cy="1746974"/>
          </a:xfrm>
          <a:custGeom>
            <a:avLst/>
            <a:gdLst/>
            <a:ahLst/>
            <a:cxnLst/>
            <a:rect l="l" t="t" r="r" b="b"/>
            <a:pathLst>
              <a:path w="7920747" h="1746974">
                <a:moveTo>
                  <a:pt x="0" y="0"/>
                </a:moveTo>
                <a:lnTo>
                  <a:pt x="7920747" y="0"/>
                </a:lnTo>
                <a:lnTo>
                  <a:pt x="7920747" y="1746975"/>
                </a:lnTo>
                <a:lnTo>
                  <a:pt x="0" y="1746975"/>
                </a:lnTo>
                <a:lnTo>
                  <a:pt x="0" y="0"/>
                </a:lnTo>
                <a:close/>
              </a:path>
            </a:pathLst>
          </a:custGeom>
          <a:blipFill>
            <a:blip r:embed="rId2"/>
            <a:stretch>
              <a:fillRect/>
            </a:stretch>
          </a:blipFill>
        </p:spPr>
      </p:sp>
      <p:sp>
        <p:nvSpPr>
          <p:cNvPr id="3" name="Freeform 3"/>
          <p:cNvSpPr/>
          <p:nvPr/>
        </p:nvSpPr>
        <p:spPr>
          <a:xfrm>
            <a:off x="170194" y="4872299"/>
            <a:ext cx="15969184" cy="5096831"/>
          </a:xfrm>
          <a:custGeom>
            <a:avLst/>
            <a:gdLst/>
            <a:ahLst/>
            <a:cxnLst/>
            <a:rect l="l" t="t" r="r" b="b"/>
            <a:pathLst>
              <a:path w="15969184" h="5096831">
                <a:moveTo>
                  <a:pt x="0" y="0"/>
                </a:moveTo>
                <a:lnTo>
                  <a:pt x="15969184" y="0"/>
                </a:lnTo>
                <a:lnTo>
                  <a:pt x="15969184" y="5096832"/>
                </a:lnTo>
                <a:lnTo>
                  <a:pt x="0" y="5096832"/>
                </a:lnTo>
                <a:lnTo>
                  <a:pt x="0" y="0"/>
                </a:lnTo>
                <a:close/>
              </a:path>
            </a:pathLst>
          </a:custGeom>
          <a:blipFill>
            <a:blip r:embed="rId3"/>
            <a:stretch>
              <a:fillRect/>
            </a:stretch>
          </a:blipFill>
        </p:spPr>
      </p:sp>
      <p:sp>
        <p:nvSpPr>
          <p:cNvPr id="4" name="TextBox 4"/>
          <p:cNvSpPr txBox="1"/>
          <p:nvPr/>
        </p:nvSpPr>
        <p:spPr>
          <a:xfrm>
            <a:off x="-3118273" y="229632"/>
            <a:ext cx="9040889" cy="799068"/>
          </a:xfrm>
          <a:prstGeom prst="rect">
            <a:avLst/>
          </a:prstGeom>
        </p:spPr>
        <p:txBody>
          <a:bodyPr lIns="0" tIns="0" rIns="0" bIns="0" rtlCol="0" anchor="t">
            <a:spAutoFit/>
          </a:bodyPr>
          <a:lstStyle/>
          <a:p>
            <a:pPr algn="ctr">
              <a:lnSpc>
                <a:spcPts val="4803"/>
              </a:lnSpc>
            </a:pPr>
            <a:r>
              <a:rPr lang="en-US" sz="5558" spc="-32">
                <a:solidFill>
                  <a:srgbClr val="000000"/>
                </a:solidFill>
                <a:latin typeface="Calibri (MS)"/>
              </a:rPr>
              <a:t>Methods</a:t>
            </a:r>
          </a:p>
        </p:txBody>
      </p:sp>
      <p:sp>
        <p:nvSpPr>
          <p:cNvPr id="5" name="TextBox 5"/>
          <p:cNvSpPr txBox="1"/>
          <p:nvPr/>
        </p:nvSpPr>
        <p:spPr>
          <a:xfrm>
            <a:off x="253868" y="942975"/>
            <a:ext cx="9601200" cy="647882"/>
          </a:xfrm>
          <a:prstGeom prst="rect">
            <a:avLst/>
          </a:prstGeom>
        </p:spPr>
        <p:txBody>
          <a:bodyPr lIns="0" tIns="0" rIns="0" bIns="0" rtlCol="0" anchor="t">
            <a:spAutoFit/>
          </a:bodyPr>
          <a:lstStyle/>
          <a:p>
            <a:pPr algn="l">
              <a:lnSpc>
                <a:spcPts val="5338"/>
              </a:lnSpc>
            </a:pPr>
            <a:r>
              <a:rPr lang="en-US" sz="3699" spc="34">
                <a:solidFill>
                  <a:srgbClr val="000000"/>
                </a:solidFill>
                <a:latin typeface="TT Rounds Condensed Bold"/>
              </a:rPr>
              <a:t>Indices </a:t>
            </a:r>
          </a:p>
        </p:txBody>
      </p:sp>
      <p:sp>
        <p:nvSpPr>
          <p:cNvPr id="6" name="TextBox 6"/>
          <p:cNvSpPr txBox="1"/>
          <p:nvPr/>
        </p:nvSpPr>
        <p:spPr>
          <a:xfrm>
            <a:off x="253868" y="1710740"/>
            <a:ext cx="17158202" cy="3256482"/>
          </a:xfrm>
          <a:prstGeom prst="rect">
            <a:avLst/>
          </a:prstGeom>
        </p:spPr>
        <p:txBody>
          <a:bodyPr lIns="0" tIns="0" rIns="0" bIns="0" rtlCol="0" anchor="t">
            <a:spAutoFit/>
          </a:bodyPr>
          <a:lstStyle/>
          <a:p>
            <a:pPr marL="575815" lvl="1" indent="-287908" algn="just">
              <a:lnSpc>
                <a:spcPts val="3733"/>
              </a:lnSpc>
              <a:buFont typeface="Arial"/>
              <a:buChar char="•"/>
            </a:pPr>
            <a:r>
              <a:rPr lang="en-US" sz="2667" dirty="0">
                <a:solidFill>
                  <a:srgbClr val="000000"/>
                </a:solidFill>
                <a:latin typeface="Canva Sans"/>
              </a:rPr>
              <a:t>Multiple Landsat bands can be combined into a single metric using a variety of equations, referred to as a spectral index (Matsushita et al., 2007). </a:t>
            </a:r>
          </a:p>
          <a:p>
            <a:pPr algn="just">
              <a:lnSpc>
                <a:spcPts val="3733"/>
              </a:lnSpc>
            </a:pPr>
            <a:endParaRPr lang="en-US" sz="2667" dirty="0">
              <a:solidFill>
                <a:srgbClr val="000000"/>
              </a:solidFill>
              <a:latin typeface="Canva Sans"/>
            </a:endParaRPr>
          </a:p>
          <a:p>
            <a:pPr marL="575815" lvl="1" indent="-287908" algn="just">
              <a:lnSpc>
                <a:spcPts val="3733"/>
              </a:lnSpc>
              <a:buFont typeface="Arial"/>
              <a:buChar char="•"/>
            </a:pPr>
            <a:r>
              <a:rPr lang="en-US" sz="2667" dirty="0">
                <a:solidFill>
                  <a:srgbClr val="000000"/>
                </a:solidFill>
                <a:latin typeface="Canva Sans"/>
              </a:rPr>
              <a:t>There are numerous spectral indices being used over single bands to observe different landcover changes, as combining multiple bands can amplify a desired feature (i.e., greenness of vegetation, char, water, etc.) and reduce unwanted atmospheric and topographic noise (Hislop et al., 2018). This project will use most common indices for disturbance.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000857" y="1988138"/>
            <a:ext cx="6776862" cy="4904754"/>
          </a:xfrm>
          <a:custGeom>
            <a:avLst/>
            <a:gdLst/>
            <a:ahLst/>
            <a:cxnLst/>
            <a:rect l="l" t="t" r="r" b="b"/>
            <a:pathLst>
              <a:path w="6776862" h="4904754">
                <a:moveTo>
                  <a:pt x="0" y="0"/>
                </a:moveTo>
                <a:lnTo>
                  <a:pt x="6776862" y="0"/>
                </a:lnTo>
                <a:lnTo>
                  <a:pt x="6776862" y="4904754"/>
                </a:lnTo>
                <a:lnTo>
                  <a:pt x="0" y="4904754"/>
                </a:lnTo>
                <a:lnTo>
                  <a:pt x="0" y="0"/>
                </a:lnTo>
                <a:close/>
              </a:path>
            </a:pathLst>
          </a:custGeom>
          <a:blipFill>
            <a:blip r:embed="rId2"/>
            <a:stretch>
              <a:fillRect/>
            </a:stretch>
          </a:blipFill>
        </p:spPr>
      </p:sp>
      <p:sp>
        <p:nvSpPr>
          <p:cNvPr id="3" name="TextBox 3"/>
          <p:cNvSpPr txBox="1"/>
          <p:nvPr/>
        </p:nvSpPr>
        <p:spPr>
          <a:xfrm>
            <a:off x="-2971800" y="104808"/>
            <a:ext cx="9040889" cy="799068"/>
          </a:xfrm>
          <a:prstGeom prst="rect">
            <a:avLst/>
          </a:prstGeom>
        </p:spPr>
        <p:txBody>
          <a:bodyPr lIns="0" tIns="0" rIns="0" bIns="0" rtlCol="0" anchor="t">
            <a:spAutoFit/>
          </a:bodyPr>
          <a:lstStyle/>
          <a:p>
            <a:pPr algn="ctr">
              <a:lnSpc>
                <a:spcPts val="4803"/>
              </a:lnSpc>
            </a:pPr>
            <a:r>
              <a:rPr lang="en-US" sz="5558" spc="-32" dirty="0">
                <a:solidFill>
                  <a:srgbClr val="000000"/>
                </a:solidFill>
                <a:latin typeface="Calibri (MS)"/>
              </a:rPr>
              <a:t>Methods</a:t>
            </a:r>
          </a:p>
        </p:txBody>
      </p:sp>
      <p:sp>
        <p:nvSpPr>
          <p:cNvPr id="4" name="TextBox 4"/>
          <p:cNvSpPr txBox="1"/>
          <p:nvPr/>
        </p:nvSpPr>
        <p:spPr>
          <a:xfrm>
            <a:off x="498795" y="846544"/>
            <a:ext cx="9601200" cy="647882"/>
          </a:xfrm>
          <a:prstGeom prst="rect">
            <a:avLst/>
          </a:prstGeom>
        </p:spPr>
        <p:txBody>
          <a:bodyPr lIns="0" tIns="0" rIns="0" bIns="0" rtlCol="0" anchor="t">
            <a:spAutoFit/>
          </a:bodyPr>
          <a:lstStyle/>
          <a:p>
            <a:pPr algn="l">
              <a:lnSpc>
                <a:spcPts val="5338"/>
              </a:lnSpc>
            </a:pPr>
            <a:r>
              <a:rPr lang="en-US" sz="3699" spc="34" dirty="0">
                <a:solidFill>
                  <a:srgbClr val="000000"/>
                </a:solidFill>
                <a:latin typeface="TT Rounds Condensed Bold"/>
              </a:rPr>
              <a:t>Random Forest (RF)</a:t>
            </a:r>
          </a:p>
        </p:txBody>
      </p:sp>
      <p:sp>
        <p:nvSpPr>
          <p:cNvPr id="5" name="TextBox 5"/>
          <p:cNvSpPr txBox="1"/>
          <p:nvPr/>
        </p:nvSpPr>
        <p:spPr>
          <a:xfrm>
            <a:off x="185414" y="1494426"/>
            <a:ext cx="10227963" cy="7888698"/>
          </a:xfrm>
          <a:prstGeom prst="rect">
            <a:avLst/>
          </a:prstGeom>
        </p:spPr>
        <p:txBody>
          <a:bodyPr lIns="0" tIns="0" rIns="0" bIns="0" rtlCol="0" anchor="t">
            <a:spAutoFit/>
          </a:bodyPr>
          <a:lstStyle/>
          <a:p>
            <a:pPr>
              <a:lnSpc>
                <a:spcPts val="3619"/>
              </a:lnSpc>
            </a:pPr>
            <a:endParaRPr dirty="0"/>
          </a:p>
          <a:p>
            <a:pPr marL="493479" lvl="1" indent="-246740">
              <a:lnSpc>
                <a:spcPts val="3199"/>
              </a:lnSpc>
              <a:buFont typeface="Arial"/>
              <a:buChar char="•"/>
            </a:pPr>
            <a:r>
              <a:rPr lang="en-US" sz="2285" dirty="0">
                <a:solidFill>
                  <a:srgbClr val="000000"/>
                </a:solidFill>
                <a:latin typeface="Canva Sans"/>
              </a:rPr>
              <a:t>Random Forest Regression Algorithm developed by </a:t>
            </a:r>
            <a:r>
              <a:rPr lang="en-US" sz="2285" dirty="0">
                <a:latin typeface="Canva Sans"/>
              </a:rPr>
              <a:t>Breiman (2001) </a:t>
            </a:r>
            <a:r>
              <a:rPr lang="en-US" sz="2285" dirty="0">
                <a:solidFill>
                  <a:srgbClr val="000000"/>
                </a:solidFill>
                <a:latin typeface="Canva Sans"/>
              </a:rPr>
              <a:t>is an ensemble of machine learning algorithms that operates through a combination of classification and regression trees (CART) and bootstrap aggregation. </a:t>
            </a:r>
          </a:p>
          <a:p>
            <a:pPr algn="ctr">
              <a:lnSpc>
                <a:spcPts val="3199"/>
              </a:lnSpc>
            </a:pPr>
            <a:endParaRPr lang="en-US" sz="2285" dirty="0">
              <a:solidFill>
                <a:srgbClr val="000000"/>
              </a:solidFill>
              <a:latin typeface="Canva Sans"/>
            </a:endParaRPr>
          </a:p>
          <a:p>
            <a:pPr marL="493479" lvl="1" indent="-246740">
              <a:lnSpc>
                <a:spcPts val="3199"/>
              </a:lnSpc>
              <a:buFont typeface="Arial"/>
              <a:buChar char="•"/>
            </a:pPr>
            <a:r>
              <a:rPr lang="en-US" sz="2285" dirty="0">
                <a:solidFill>
                  <a:srgbClr val="000000"/>
                </a:solidFill>
                <a:latin typeface="Canva Sans"/>
              </a:rPr>
              <a:t>CART are predictive models that creates splits in various attributes in a dataset. These splits are generally based on data being higher or lower than a certain value allowing for predictive variables to be determine. </a:t>
            </a:r>
          </a:p>
          <a:p>
            <a:pPr algn="ctr">
              <a:lnSpc>
                <a:spcPts val="3199"/>
              </a:lnSpc>
            </a:pPr>
            <a:endParaRPr lang="en-US" sz="2285" dirty="0">
              <a:solidFill>
                <a:srgbClr val="000000"/>
              </a:solidFill>
              <a:latin typeface="Canva Sans"/>
            </a:endParaRPr>
          </a:p>
          <a:p>
            <a:pPr algn="ctr">
              <a:lnSpc>
                <a:spcPts val="3199"/>
              </a:lnSpc>
            </a:pPr>
            <a:endParaRPr lang="en-US" sz="2285" dirty="0">
              <a:solidFill>
                <a:srgbClr val="000000"/>
              </a:solidFill>
              <a:latin typeface="Canva Sans"/>
            </a:endParaRPr>
          </a:p>
          <a:p>
            <a:pPr marL="493479" lvl="1" indent="-246740" algn="ctr">
              <a:lnSpc>
                <a:spcPts val="3199"/>
              </a:lnSpc>
              <a:buFont typeface="Arial"/>
              <a:buChar char="•"/>
            </a:pPr>
            <a:r>
              <a:rPr lang="en-US" sz="2285" dirty="0">
                <a:solidFill>
                  <a:srgbClr val="000000"/>
                </a:solidFill>
                <a:latin typeface="Canva Sans"/>
              </a:rPr>
              <a:t> CART  on its own often leads to over fitting to the training dataset, so bootstrap aggregation is used as a resample technique creating an many models reducing the overfitting (</a:t>
            </a:r>
            <a:r>
              <a:rPr lang="en-US" sz="2285" dirty="0" err="1">
                <a:solidFill>
                  <a:srgbClr val="000000"/>
                </a:solidFill>
                <a:latin typeface="Canva Sans"/>
              </a:rPr>
              <a:t>Rokach</a:t>
            </a:r>
            <a:r>
              <a:rPr lang="en-US" sz="2285" dirty="0">
                <a:solidFill>
                  <a:srgbClr val="000000"/>
                </a:solidFill>
                <a:latin typeface="Canva Sans"/>
              </a:rPr>
              <a:t> &amp; </a:t>
            </a:r>
            <a:r>
              <a:rPr lang="en-US" sz="2285" dirty="0" err="1">
                <a:solidFill>
                  <a:srgbClr val="000000"/>
                </a:solidFill>
                <a:latin typeface="Canva Sans"/>
              </a:rPr>
              <a:t>Maimon</a:t>
            </a:r>
            <a:r>
              <a:rPr lang="en-US" sz="2285" dirty="0">
                <a:solidFill>
                  <a:srgbClr val="000000"/>
                </a:solidFill>
                <a:latin typeface="Canva Sans"/>
              </a:rPr>
              <a:t>, 2007; </a:t>
            </a:r>
            <a:r>
              <a:rPr lang="en-US" sz="2285" dirty="0" err="1">
                <a:latin typeface="Canva Sans"/>
              </a:rPr>
              <a:t>Sapathy</a:t>
            </a:r>
            <a:r>
              <a:rPr lang="en-US" sz="2285" dirty="0">
                <a:latin typeface="Canva Sans"/>
              </a:rPr>
              <a:t> et. al., 2016)</a:t>
            </a:r>
          </a:p>
          <a:p>
            <a:pPr marL="493479" lvl="1" indent="-246740" algn="ctr">
              <a:lnSpc>
                <a:spcPts val="3199"/>
              </a:lnSpc>
              <a:buFont typeface="Arial"/>
              <a:buChar char="•"/>
            </a:pPr>
            <a:endParaRPr lang="en-US" sz="2285" dirty="0">
              <a:latin typeface="Canva Sans"/>
            </a:endParaRPr>
          </a:p>
          <a:p>
            <a:pPr marL="536658" lvl="1" indent="-268329">
              <a:lnSpc>
                <a:spcPts val="3479"/>
              </a:lnSpc>
              <a:buFont typeface="Arial"/>
              <a:buChar char="•"/>
            </a:pPr>
            <a:r>
              <a:rPr lang="en-US" sz="2285" dirty="0">
                <a:solidFill>
                  <a:srgbClr val="000000"/>
                </a:solidFill>
                <a:latin typeface="Canva Sans"/>
              </a:rPr>
              <a:t>Has become a popular and widely used tool for non-parametric scientific problems ( Strobl et al., 2008).</a:t>
            </a:r>
          </a:p>
        </p:txBody>
      </p:sp>
      <p:sp>
        <p:nvSpPr>
          <p:cNvPr id="6" name="TextBox 6"/>
          <p:cNvSpPr txBox="1"/>
          <p:nvPr/>
        </p:nvSpPr>
        <p:spPr>
          <a:xfrm>
            <a:off x="15277891" y="5864599"/>
            <a:ext cx="3306798" cy="257175"/>
          </a:xfrm>
          <a:prstGeom prst="rect">
            <a:avLst/>
          </a:prstGeom>
        </p:spPr>
        <p:txBody>
          <a:bodyPr lIns="0" tIns="0" rIns="0" bIns="0" rtlCol="0" anchor="t">
            <a:spAutoFit/>
          </a:bodyPr>
          <a:lstStyle/>
          <a:p>
            <a:pPr algn="ctr">
              <a:lnSpc>
                <a:spcPts val="2100"/>
              </a:lnSpc>
              <a:spcBef>
                <a:spcPct val="0"/>
              </a:spcBef>
            </a:pPr>
            <a:r>
              <a:rPr lang="en-US" sz="1500">
                <a:solidFill>
                  <a:srgbClr val="000000"/>
                </a:solidFill>
                <a:latin typeface="Canva Sans"/>
              </a:rPr>
              <a:t>Riebesell. (2022)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152702" y="2819034"/>
            <a:ext cx="413262" cy="423846"/>
            <a:chOff x="0" y="0"/>
            <a:chExt cx="623946" cy="639925"/>
          </a:xfrm>
        </p:grpSpPr>
        <p:sp>
          <p:nvSpPr>
            <p:cNvPr id="3" name="Freeform 3"/>
            <p:cNvSpPr/>
            <p:nvPr/>
          </p:nvSpPr>
          <p:spPr>
            <a:xfrm>
              <a:off x="0" y="0"/>
              <a:ext cx="623946" cy="639925"/>
            </a:xfrm>
            <a:custGeom>
              <a:avLst/>
              <a:gdLst/>
              <a:ahLst/>
              <a:cxnLst/>
              <a:rect l="l" t="t" r="r" b="b"/>
              <a:pathLst>
                <a:path w="623946" h="639925">
                  <a:moveTo>
                    <a:pt x="311973" y="0"/>
                  </a:moveTo>
                  <a:lnTo>
                    <a:pt x="0" y="406400"/>
                  </a:lnTo>
                  <a:lnTo>
                    <a:pt x="203200" y="406400"/>
                  </a:lnTo>
                  <a:lnTo>
                    <a:pt x="203200" y="639925"/>
                  </a:lnTo>
                  <a:lnTo>
                    <a:pt x="420746" y="639925"/>
                  </a:lnTo>
                  <a:lnTo>
                    <a:pt x="420746" y="406400"/>
                  </a:lnTo>
                  <a:lnTo>
                    <a:pt x="623946" y="406400"/>
                  </a:lnTo>
                  <a:lnTo>
                    <a:pt x="311973" y="0"/>
                  </a:lnTo>
                  <a:close/>
                </a:path>
              </a:pathLst>
            </a:custGeom>
            <a:solidFill>
              <a:srgbClr val="AFADAD"/>
            </a:solidFill>
          </p:spPr>
        </p:sp>
        <p:sp>
          <p:nvSpPr>
            <p:cNvPr id="4" name="TextBox 4"/>
            <p:cNvSpPr txBox="1"/>
            <p:nvPr/>
          </p:nvSpPr>
          <p:spPr>
            <a:xfrm>
              <a:off x="203200" y="73025"/>
              <a:ext cx="217546" cy="566900"/>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rot="5400000">
            <a:off x="12583057" y="2820382"/>
            <a:ext cx="440520" cy="501784"/>
            <a:chOff x="0" y="0"/>
            <a:chExt cx="623946" cy="710719"/>
          </a:xfrm>
        </p:grpSpPr>
        <p:sp>
          <p:nvSpPr>
            <p:cNvPr id="6" name="Freeform 6"/>
            <p:cNvSpPr/>
            <p:nvPr/>
          </p:nvSpPr>
          <p:spPr>
            <a:xfrm>
              <a:off x="0" y="0"/>
              <a:ext cx="623946" cy="710719"/>
            </a:xfrm>
            <a:custGeom>
              <a:avLst/>
              <a:gdLst/>
              <a:ahLst/>
              <a:cxnLst/>
              <a:rect l="l" t="t" r="r" b="b"/>
              <a:pathLst>
                <a:path w="623946" h="710719">
                  <a:moveTo>
                    <a:pt x="311973" y="0"/>
                  </a:moveTo>
                  <a:lnTo>
                    <a:pt x="0" y="406400"/>
                  </a:lnTo>
                  <a:lnTo>
                    <a:pt x="203200" y="406400"/>
                  </a:lnTo>
                  <a:lnTo>
                    <a:pt x="203200" y="710719"/>
                  </a:lnTo>
                  <a:lnTo>
                    <a:pt x="420746" y="710719"/>
                  </a:lnTo>
                  <a:lnTo>
                    <a:pt x="420746" y="406400"/>
                  </a:lnTo>
                  <a:lnTo>
                    <a:pt x="623946" y="406400"/>
                  </a:lnTo>
                  <a:lnTo>
                    <a:pt x="311973" y="0"/>
                  </a:lnTo>
                  <a:close/>
                </a:path>
              </a:pathLst>
            </a:custGeom>
            <a:solidFill>
              <a:srgbClr val="AFADAD"/>
            </a:solidFill>
          </p:spPr>
        </p:sp>
        <p:sp>
          <p:nvSpPr>
            <p:cNvPr id="7" name="TextBox 7"/>
            <p:cNvSpPr txBox="1"/>
            <p:nvPr/>
          </p:nvSpPr>
          <p:spPr>
            <a:xfrm>
              <a:off x="203200" y="73025"/>
              <a:ext cx="217546" cy="637694"/>
            </a:xfrm>
            <a:prstGeom prst="rect">
              <a:avLst/>
            </a:prstGeom>
          </p:spPr>
          <p:txBody>
            <a:bodyPr lIns="50800" tIns="50800" rIns="50800" bIns="50800" rtlCol="0" anchor="ctr"/>
            <a:lstStyle/>
            <a:p>
              <a:pPr algn="ctr">
                <a:lnSpc>
                  <a:spcPts val="2100"/>
                </a:lnSpc>
              </a:pPr>
              <a:endParaRPr/>
            </a:p>
          </p:txBody>
        </p:sp>
      </p:grpSp>
      <p:grpSp>
        <p:nvGrpSpPr>
          <p:cNvPr id="8" name="Group 8"/>
          <p:cNvGrpSpPr/>
          <p:nvPr/>
        </p:nvGrpSpPr>
        <p:grpSpPr>
          <a:xfrm rot="-8542968">
            <a:off x="12804747" y="6008559"/>
            <a:ext cx="498925" cy="649939"/>
            <a:chOff x="0" y="0"/>
            <a:chExt cx="623946" cy="812800"/>
          </a:xfrm>
        </p:grpSpPr>
        <p:sp>
          <p:nvSpPr>
            <p:cNvPr id="9" name="Freeform 9"/>
            <p:cNvSpPr/>
            <p:nvPr/>
          </p:nvSpPr>
          <p:spPr>
            <a:xfrm>
              <a:off x="0" y="0"/>
              <a:ext cx="623946" cy="812800"/>
            </a:xfrm>
            <a:custGeom>
              <a:avLst/>
              <a:gdLst/>
              <a:ahLst/>
              <a:cxnLst/>
              <a:rect l="l" t="t" r="r" b="b"/>
              <a:pathLst>
                <a:path w="623946" h="812800">
                  <a:moveTo>
                    <a:pt x="311973" y="0"/>
                  </a:moveTo>
                  <a:lnTo>
                    <a:pt x="0" y="406400"/>
                  </a:lnTo>
                  <a:lnTo>
                    <a:pt x="203200" y="406400"/>
                  </a:lnTo>
                  <a:lnTo>
                    <a:pt x="203200" y="812800"/>
                  </a:lnTo>
                  <a:lnTo>
                    <a:pt x="420746" y="812800"/>
                  </a:lnTo>
                  <a:lnTo>
                    <a:pt x="420746" y="406400"/>
                  </a:lnTo>
                  <a:lnTo>
                    <a:pt x="623946" y="406400"/>
                  </a:lnTo>
                  <a:lnTo>
                    <a:pt x="311973" y="0"/>
                  </a:lnTo>
                  <a:close/>
                </a:path>
              </a:pathLst>
            </a:custGeom>
            <a:solidFill>
              <a:srgbClr val="AFADAD"/>
            </a:solidFill>
          </p:spPr>
        </p:sp>
        <p:sp>
          <p:nvSpPr>
            <p:cNvPr id="10" name="TextBox 10"/>
            <p:cNvSpPr txBox="1"/>
            <p:nvPr/>
          </p:nvSpPr>
          <p:spPr>
            <a:xfrm>
              <a:off x="203200" y="73025"/>
              <a:ext cx="217546" cy="739775"/>
            </a:xfrm>
            <a:prstGeom prst="rect">
              <a:avLst/>
            </a:prstGeom>
          </p:spPr>
          <p:txBody>
            <a:bodyPr lIns="50800" tIns="50800" rIns="50800" bIns="50800" rtlCol="0" anchor="ctr"/>
            <a:lstStyle/>
            <a:p>
              <a:pPr algn="ctr">
                <a:lnSpc>
                  <a:spcPts val="2100"/>
                </a:lnSpc>
              </a:pPr>
              <a:endParaRPr/>
            </a:p>
          </p:txBody>
        </p:sp>
      </p:grpSp>
      <p:grpSp>
        <p:nvGrpSpPr>
          <p:cNvPr id="11" name="Group 11"/>
          <p:cNvGrpSpPr/>
          <p:nvPr/>
        </p:nvGrpSpPr>
        <p:grpSpPr>
          <a:xfrm>
            <a:off x="10364066" y="6857507"/>
            <a:ext cx="4968126" cy="1312072"/>
            <a:chOff x="0" y="0"/>
            <a:chExt cx="1308478" cy="345566"/>
          </a:xfrm>
        </p:grpSpPr>
        <p:sp>
          <p:nvSpPr>
            <p:cNvPr id="12" name="Freeform 12"/>
            <p:cNvSpPr/>
            <p:nvPr/>
          </p:nvSpPr>
          <p:spPr>
            <a:xfrm>
              <a:off x="0" y="0"/>
              <a:ext cx="1308478" cy="345566"/>
            </a:xfrm>
            <a:custGeom>
              <a:avLst/>
              <a:gdLst/>
              <a:ahLst/>
              <a:cxnLst/>
              <a:rect l="l" t="t" r="r" b="b"/>
              <a:pathLst>
                <a:path w="1308478" h="345566">
                  <a:moveTo>
                    <a:pt x="0" y="0"/>
                  </a:moveTo>
                  <a:lnTo>
                    <a:pt x="1308478" y="0"/>
                  </a:lnTo>
                  <a:lnTo>
                    <a:pt x="1308478" y="345566"/>
                  </a:lnTo>
                  <a:lnTo>
                    <a:pt x="0" y="345566"/>
                  </a:lnTo>
                  <a:close/>
                </a:path>
              </a:pathLst>
            </a:custGeom>
            <a:solidFill>
              <a:srgbClr val="749E6E"/>
            </a:solidFill>
          </p:spPr>
        </p:sp>
        <p:sp>
          <p:nvSpPr>
            <p:cNvPr id="13" name="TextBox 13"/>
            <p:cNvSpPr txBox="1"/>
            <p:nvPr/>
          </p:nvSpPr>
          <p:spPr>
            <a:xfrm>
              <a:off x="0" y="-57150"/>
              <a:ext cx="1308478" cy="402716"/>
            </a:xfrm>
            <a:prstGeom prst="rect">
              <a:avLst/>
            </a:prstGeom>
          </p:spPr>
          <p:txBody>
            <a:bodyPr lIns="50800" tIns="50800" rIns="50800" bIns="50800" rtlCol="0" anchor="ctr"/>
            <a:lstStyle/>
            <a:p>
              <a:pPr algn="ctr">
                <a:lnSpc>
                  <a:spcPts val="3779"/>
                </a:lnSpc>
              </a:pPr>
              <a:r>
                <a:rPr lang="en-US" sz="2699">
                  <a:solidFill>
                    <a:srgbClr val="FFFFFF"/>
                  </a:solidFill>
                  <a:latin typeface="Canva Sans Bold"/>
                </a:rPr>
                <a:t>Random Forest Classifier (80% training, 20% testing) </a:t>
              </a:r>
            </a:p>
          </p:txBody>
        </p:sp>
      </p:grpSp>
      <p:grpSp>
        <p:nvGrpSpPr>
          <p:cNvPr id="14" name="Group 14"/>
          <p:cNvGrpSpPr/>
          <p:nvPr/>
        </p:nvGrpSpPr>
        <p:grpSpPr>
          <a:xfrm rot="-5400000">
            <a:off x="9316992" y="7188573"/>
            <a:ext cx="498925" cy="649939"/>
            <a:chOff x="0" y="0"/>
            <a:chExt cx="623946" cy="812800"/>
          </a:xfrm>
        </p:grpSpPr>
        <p:sp>
          <p:nvSpPr>
            <p:cNvPr id="15" name="Freeform 15"/>
            <p:cNvSpPr/>
            <p:nvPr/>
          </p:nvSpPr>
          <p:spPr>
            <a:xfrm>
              <a:off x="0" y="0"/>
              <a:ext cx="623946" cy="812800"/>
            </a:xfrm>
            <a:custGeom>
              <a:avLst/>
              <a:gdLst/>
              <a:ahLst/>
              <a:cxnLst/>
              <a:rect l="l" t="t" r="r" b="b"/>
              <a:pathLst>
                <a:path w="623946" h="812800">
                  <a:moveTo>
                    <a:pt x="311973" y="0"/>
                  </a:moveTo>
                  <a:lnTo>
                    <a:pt x="0" y="406400"/>
                  </a:lnTo>
                  <a:lnTo>
                    <a:pt x="203200" y="406400"/>
                  </a:lnTo>
                  <a:lnTo>
                    <a:pt x="203200" y="812800"/>
                  </a:lnTo>
                  <a:lnTo>
                    <a:pt x="420746" y="812800"/>
                  </a:lnTo>
                  <a:lnTo>
                    <a:pt x="420746" y="406400"/>
                  </a:lnTo>
                  <a:lnTo>
                    <a:pt x="623946" y="406400"/>
                  </a:lnTo>
                  <a:lnTo>
                    <a:pt x="311973" y="0"/>
                  </a:lnTo>
                  <a:close/>
                </a:path>
              </a:pathLst>
            </a:custGeom>
            <a:solidFill>
              <a:srgbClr val="AFADAD"/>
            </a:solidFill>
          </p:spPr>
        </p:sp>
        <p:sp>
          <p:nvSpPr>
            <p:cNvPr id="16" name="TextBox 16"/>
            <p:cNvSpPr txBox="1"/>
            <p:nvPr/>
          </p:nvSpPr>
          <p:spPr>
            <a:xfrm>
              <a:off x="203200" y="73025"/>
              <a:ext cx="217546" cy="739775"/>
            </a:xfrm>
            <a:prstGeom prst="rect">
              <a:avLst/>
            </a:prstGeom>
          </p:spPr>
          <p:txBody>
            <a:bodyPr lIns="50800" tIns="50800" rIns="50800" bIns="50800" rtlCol="0" anchor="ctr"/>
            <a:lstStyle/>
            <a:p>
              <a:pPr algn="ctr">
                <a:lnSpc>
                  <a:spcPts val="2100"/>
                </a:lnSpc>
              </a:pPr>
              <a:endParaRPr/>
            </a:p>
          </p:txBody>
        </p:sp>
      </p:grpSp>
      <p:grpSp>
        <p:nvGrpSpPr>
          <p:cNvPr id="17" name="Group 17"/>
          <p:cNvGrpSpPr/>
          <p:nvPr/>
        </p:nvGrpSpPr>
        <p:grpSpPr>
          <a:xfrm>
            <a:off x="4087193" y="6857507"/>
            <a:ext cx="4968126" cy="2036686"/>
            <a:chOff x="0" y="0"/>
            <a:chExt cx="1308478" cy="536411"/>
          </a:xfrm>
        </p:grpSpPr>
        <p:sp>
          <p:nvSpPr>
            <p:cNvPr id="18" name="Freeform 18"/>
            <p:cNvSpPr/>
            <p:nvPr/>
          </p:nvSpPr>
          <p:spPr>
            <a:xfrm>
              <a:off x="0" y="0"/>
              <a:ext cx="1308478" cy="536411"/>
            </a:xfrm>
            <a:custGeom>
              <a:avLst/>
              <a:gdLst/>
              <a:ahLst/>
              <a:cxnLst/>
              <a:rect l="l" t="t" r="r" b="b"/>
              <a:pathLst>
                <a:path w="1308478" h="536411">
                  <a:moveTo>
                    <a:pt x="0" y="0"/>
                  </a:moveTo>
                  <a:lnTo>
                    <a:pt x="1308478" y="0"/>
                  </a:lnTo>
                  <a:lnTo>
                    <a:pt x="1308478" y="536411"/>
                  </a:lnTo>
                  <a:lnTo>
                    <a:pt x="0" y="536411"/>
                  </a:lnTo>
                  <a:close/>
                </a:path>
              </a:pathLst>
            </a:custGeom>
            <a:solidFill>
              <a:srgbClr val="8C52FF"/>
            </a:solidFill>
          </p:spPr>
        </p:sp>
        <p:sp>
          <p:nvSpPr>
            <p:cNvPr id="19" name="TextBox 19"/>
            <p:cNvSpPr txBox="1"/>
            <p:nvPr/>
          </p:nvSpPr>
          <p:spPr>
            <a:xfrm>
              <a:off x="0" y="-57150"/>
              <a:ext cx="1308478" cy="593561"/>
            </a:xfrm>
            <a:prstGeom prst="rect">
              <a:avLst/>
            </a:prstGeom>
          </p:spPr>
          <p:txBody>
            <a:bodyPr lIns="50800" tIns="50800" rIns="50800" bIns="50800" rtlCol="0" anchor="ctr"/>
            <a:lstStyle/>
            <a:p>
              <a:pPr algn="ctr">
                <a:lnSpc>
                  <a:spcPts val="3779"/>
                </a:lnSpc>
              </a:pPr>
              <a:r>
                <a:rPr lang="en-US" sz="2699">
                  <a:solidFill>
                    <a:srgbClr val="FFFFFF"/>
                  </a:solidFill>
                  <a:latin typeface="Canva Sans Bold"/>
                </a:rPr>
                <a:t>Model Testing and Evaluation ( On testing data and model applied to 2019 data) </a:t>
              </a:r>
            </a:p>
          </p:txBody>
        </p:sp>
      </p:grpSp>
      <p:sp>
        <p:nvSpPr>
          <p:cNvPr id="20" name="Freeform 20"/>
          <p:cNvSpPr/>
          <p:nvPr/>
        </p:nvSpPr>
        <p:spPr>
          <a:xfrm>
            <a:off x="6628406" y="668029"/>
            <a:ext cx="5665958" cy="4806489"/>
          </a:xfrm>
          <a:custGeom>
            <a:avLst/>
            <a:gdLst/>
            <a:ahLst/>
            <a:cxnLst/>
            <a:rect l="l" t="t" r="r" b="b"/>
            <a:pathLst>
              <a:path w="5665958" h="4806489">
                <a:moveTo>
                  <a:pt x="0" y="0"/>
                </a:moveTo>
                <a:lnTo>
                  <a:pt x="5665958" y="0"/>
                </a:lnTo>
                <a:lnTo>
                  <a:pt x="5665958" y="4806489"/>
                </a:lnTo>
                <a:lnTo>
                  <a:pt x="0" y="4806489"/>
                </a:lnTo>
                <a:lnTo>
                  <a:pt x="0" y="0"/>
                </a:lnTo>
                <a:close/>
              </a:path>
            </a:pathLst>
          </a:custGeom>
          <a:blipFill>
            <a:blip r:embed="rId2"/>
            <a:stretch>
              <a:fillRect/>
            </a:stretch>
          </a:blipFill>
        </p:spPr>
      </p:sp>
      <p:grpSp>
        <p:nvGrpSpPr>
          <p:cNvPr id="21" name="Group 21"/>
          <p:cNvGrpSpPr/>
          <p:nvPr/>
        </p:nvGrpSpPr>
        <p:grpSpPr>
          <a:xfrm>
            <a:off x="170519" y="846693"/>
            <a:ext cx="5919741" cy="4767139"/>
            <a:chOff x="0" y="0"/>
            <a:chExt cx="1837303" cy="1479571"/>
          </a:xfrm>
        </p:grpSpPr>
        <p:sp>
          <p:nvSpPr>
            <p:cNvPr id="22" name="Freeform 22"/>
            <p:cNvSpPr/>
            <p:nvPr/>
          </p:nvSpPr>
          <p:spPr>
            <a:xfrm>
              <a:off x="0" y="0"/>
              <a:ext cx="1837303" cy="1479571"/>
            </a:xfrm>
            <a:custGeom>
              <a:avLst/>
              <a:gdLst/>
              <a:ahLst/>
              <a:cxnLst/>
              <a:rect l="l" t="t" r="r" b="b"/>
              <a:pathLst>
                <a:path w="1837303" h="1479571">
                  <a:moveTo>
                    <a:pt x="0" y="0"/>
                  </a:moveTo>
                  <a:lnTo>
                    <a:pt x="1837303" y="0"/>
                  </a:lnTo>
                  <a:lnTo>
                    <a:pt x="1837303" y="1479571"/>
                  </a:lnTo>
                  <a:lnTo>
                    <a:pt x="0" y="1479571"/>
                  </a:lnTo>
                  <a:close/>
                </a:path>
              </a:pathLst>
            </a:custGeom>
            <a:solidFill>
              <a:srgbClr val="000000">
                <a:alpha val="0"/>
              </a:srgbClr>
            </a:solidFill>
            <a:ln w="38100" cap="sq">
              <a:solidFill>
                <a:srgbClr val="000000"/>
              </a:solidFill>
              <a:prstDash val="sysDot"/>
              <a:miter/>
            </a:ln>
          </p:spPr>
        </p:sp>
        <p:sp>
          <p:nvSpPr>
            <p:cNvPr id="23" name="TextBox 23"/>
            <p:cNvSpPr txBox="1"/>
            <p:nvPr/>
          </p:nvSpPr>
          <p:spPr>
            <a:xfrm>
              <a:off x="0" y="-28575"/>
              <a:ext cx="1837303" cy="1508146"/>
            </a:xfrm>
            <a:prstGeom prst="rect">
              <a:avLst/>
            </a:prstGeom>
          </p:spPr>
          <p:txBody>
            <a:bodyPr lIns="50800" tIns="50800" rIns="50800" bIns="50800" rtlCol="0" anchor="ctr"/>
            <a:lstStyle/>
            <a:p>
              <a:pPr algn="ctr">
                <a:lnSpc>
                  <a:spcPts val="2100"/>
                </a:lnSpc>
              </a:pPr>
              <a:endParaRPr/>
            </a:p>
          </p:txBody>
        </p:sp>
      </p:grpSp>
      <p:sp>
        <p:nvSpPr>
          <p:cNvPr id="24" name="Freeform 24"/>
          <p:cNvSpPr/>
          <p:nvPr/>
        </p:nvSpPr>
        <p:spPr>
          <a:xfrm>
            <a:off x="343004" y="1010356"/>
            <a:ext cx="5465751" cy="4551545"/>
          </a:xfrm>
          <a:custGeom>
            <a:avLst/>
            <a:gdLst/>
            <a:ahLst/>
            <a:cxnLst/>
            <a:rect l="l" t="t" r="r" b="b"/>
            <a:pathLst>
              <a:path w="5465751" h="4551545">
                <a:moveTo>
                  <a:pt x="0" y="0"/>
                </a:moveTo>
                <a:lnTo>
                  <a:pt x="5465751" y="0"/>
                </a:lnTo>
                <a:lnTo>
                  <a:pt x="5465751" y="4551544"/>
                </a:lnTo>
                <a:lnTo>
                  <a:pt x="0" y="4551544"/>
                </a:lnTo>
                <a:lnTo>
                  <a:pt x="0" y="0"/>
                </a:lnTo>
                <a:close/>
              </a:path>
            </a:pathLst>
          </a:custGeom>
          <a:blipFill>
            <a:blip r:embed="rId3"/>
            <a:stretch>
              <a:fillRect t="-1145" b="-724"/>
            </a:stretch>
          </a:blipFill>
        </p:spPr>
      </p:sp>
      <p:grpSp>
        <p:nvGrpSpPr>
          <p:cNvPr id="25" name="Group 25"/>
          <p:cNvGrpSpPr/>
          <p:nvPr/>
        </p:nvGrpSpPr>
        <p:grpSpPr>
          <a:xfrm>
            <a:off x="6571256" y="757361"/>
            <a:ext cx="5831088" cy="4856471"/>
            <a:chOff x="0" y="0"/>
            <a:chExt cx="1809788" cy="1507297"/>
          </a:xfrm>
        </p:grpSpPr>
        <p:sp>
          <p:nvSpPr>
            <p:cNvPr id="26" name="Freeform 26"/>
            <p:cNvSpPr/>
            <p:nvPr/>
          </p:nvSpPr>
          <p:spPr>
            <a:xfrm>
              <a:off x="0" y="0"/>
              <a:ext cx="1809788" cy="1507297"/>
            </a:xfrm>
            <a:custGeom>
              <a:avLst/>
              <a:gdLst/>
              <a:ahLst/>
              <a:cxnLst/>
              <a:rect l="l" t="t" r="r" b="b"/>
              <a:pathLst>
                <a:path w="1809788" h="1507297">
                  <a:moveTo>
                    <a:pt x="0" y="0"/>
                  </a:moveTo>
                  <a:lnTo>
                    <a:pt x="1809788" y="0"/>
                  </a:lnTo>
                  <a:lnTo>
                    <a:pt x="1809788" y="1507297"/>
                  </a:lnTo>
                  <a:lnTo>
                    <a:pt x="0" y="1507297"/>
                  </a:lnTo>
                  <a:close/>
                </a:path>
              </a:pathLst>
            </a:custGeom>
            <a:solidFill>
              <a:srgbClr val="000000">
                <a:alpha val="0"/>
              </a:srgbClr>
            </a:solidFill>
            <a:ln w="38100" cap="sq">
              <a:solidFill>
                <a:srgbClr val="000000"/>
              </a:solidFill>
              <a:prstDash val="sysDot"/>
              <a:miter/>
            </a:ln>
          </p:spPr>
        </p:sp>
        <p:sp>
          <p:nvSpPr>
            <p:cNvPr id="27" name="TextBox 27"/>
            <p:cNvSpPr txBox="1"/>
            <p:nvPr/>
          </p:nvSpPr>
          <p:spPr>
            <a:xfrm>
              <a:off x="0" y="-28575"/>
              <a:ext cx="1809788" cy="1535872"/>
            </a:xfrm>
            <a:prstGeom prst="rect">
              <a:avLst/>
            </a:prstGeom>
          </p:spPr>
          <p:txBody>
            <a:bodyPr lIns="50800" tIns="50800" rIns="50800" bIns="50800" rtlCol="0" anchor="ctr"/>
            <a:lstStyle/>
            <a:p>
              <a:pPr algn="ctr">
                <a:lnSpc>
                  <a:spcPts val="2100"/>
                </a:lnSpc>
              </a:pPr>
              <a:endParaRPr/>
            </a:p>
          </p:txBody>
        </p:sp>
      </p:grpSp>
      <p:sp>
        <p:nvSpPr>
          <p:cNvPr id="28" name="Freeform 28"/>
          <p:cNvSpPr/>
          <p:nvPr/>
        </p:nvSpPr>
        <p:spPr>
          <a:xfrm>
            <a:off x="13246304" y="962732"/>
            <a:ext cx="4410683" cy="3723188"/>
          </a:xfrm>
          <a:custGeom>
            <a:avLst/>
            <a:gdLst/>
            <a:ahLst/>
            <a:cxnLst/>
            <a:rect l="l" t="t" r="r" b="b"/>
            <a:pathLst>
              <a:path w="4410683" h="3723188">
                <a:moveTo>
                  <a:pt x="0" y="0"/>
                </a:moveTo>
                <a:lnTo>
                  <a:pt x="4410683" y="0"/>
                </a:lnTo>
                <a:lnTo>
                  <a:pt x="4410683" y="3723188"/>
                </a:lnTo>
                <a:lnTo>
                  <a:pt x="0" y="3723188"/>
                </a:lnTo>
                <a:lnTo>
                  <a:pt x="0" y="0"/>
                </a:lnTo>
                <a:close/>
              </a:path>
            </a:pathLst>
          </a:custGeom>
          <a:blipFill>
            <a:blip r:embed="rId4"/>
            <a:stretch>
              <a:fillRect/>
            </a:stretch>
          </a:blipFill>
        </p:spPr>
      </p:sp>
      <p:sp>
        <p:nvSpPr>
          <p:cNvPr id="29" name="TextBox 29"/>
          <p:cNvSpPr txBox="1"/>
          <p:nvPr/>
        </p:nvSpPr>
        <p:spPr>
          <a:xfrm>
            <a:off x="-3048000" y="94267"/>
            <a:ext cx="9040889" cy="799068"/>
          </a:xfrm>
          <a:prstGeom prst="rect">
            <a:avLst/>
          </a:prstGeom>
        </p:spPr>
        <p:txBody>
          <a:bodyPr lIns="0" tIns="0" rIns="0" bIns="0" rtlCol="0" anchor="t">
            <a:spAutoFit/>
          </a:bodyPr>
          <a:lstStyle/>
          <a:p>
            <a:pPr algn="ctr">
              <a:lnSpc>
                <a:spcPts val="4803"/>
              </a:lnSpc>
            </a:pPr>
            <a:r>
              <a:rPr lang="en-US" sz="5558" spc="-32" dirty="0">
                <a:solidFill>
                  <a:srgbClr val="000000"/>
                </a:solidFill>
                <a:latin typeface="Calibri (MS)"/>
              </a:rPr>
              <a:t>Methods</a:t>
            </a:r>
          </a:p>
        </p:txBody>
      </p:sp>
      <p:sp>
        <p:nvSpPr>
          <p:cNvPr id="30" name="TextBox 30"/>
          <p:cNvSpPr txBox="1"/>
          <p:nvPr/>
        </p:nvSpPr>
        <p:spPr>
          <a:xfrm>
            <a:off x="111611" y="5647625"/>
            <a:ext cx="5537011" cy="790575"/>
          </a:xfrm>
          <a:prstGeom prst="rect">
            <a:avLst/>
          </a:prstGeom>
        </p:spPr>
        <p:txBody>
          <a:bodyPr lIns="0" tIns="0" rIns="0" bIns="0" rtlCol="0" anchor="t">
            <a:spAutoFit/>
          </a:bodyPr>
          <a:lstStyle/>
          <a:p>
            <a:pPr algn="ctr">
              <a:lnSpc>
                <a:spcPts val="2100"/>
              </a:lnSpc>
              <a:spcBef>
                <a:spcPct val="0"/>
              </a:spcBef>
            </a:pPr>
            <a:r>
              <a:rPr lang="en-US" sz="1500">
                <a:solidFill>
                  <a:srgbClr val="000000"/>
                </a:solidFill>
                <a:latin typeface="Canva Sans Bold"/>
              </a:rPr>
              <a:t>Landsat 8 Bands  ( coastal blue, blue,  green, red, near-infrared, shortwave 1, shortwave 2 ) From 2020 Best Available Pixel (BAP; GEE, 2024)</a:t>
            </a:r>
          </a:p>
        </p:txBody>
      </p:sp>
      <p:sp>
        <p:nvSpPr>
          <p:cNvPr id="31" name="TextBox 31"/>
          <p:cNvSpPr txBox="1"/>
          <p:nvPr/>
        </p:nvSpPr>
        <p:spPr>
          <a:xfrm>
            <a:off x="6912173" y="5780975"/>
            <a:ext cx="5237908" cy="523875"/>
          </a:xfrm>
          <a:prstGeom prst="rect">
            <a:avLst/>
          </a:prstGeom>
        </p:spPr>
        <p:txBody>
          <a:bodyPr lIns="0" tIns="0" rIns="0" bIns="0" rtlCol="0" anchor="t">
            <a:spAutoFit/>
          </a:bodyPr>
          <a:lstStyle/>
          <a:p>
            <a:pPr algn="ctr">
              <a:lnSpc>
                <a:spcPts val="2100"/>
              </a:lnSpc>
              <a:spcBef>
                <a:spcPct val="0"/>
              </a:spcBef>
            </a:pPr>
            <a:r>
              <a:rPr lang="en-US" sz="1500">
                <a:solidFill>
                  <a:srgbClr val="000000"/>
                </a:solidFill>
                <a:latin typeface="Canva Sans Bold"/>
              </a:rPr>
              <a:t>Threshold Indices calculated indices (NBR, NDVI, EVI, NDMI, TCB, TCG, TCW, TCA ) -  BEAST (&lt;0.2) </a:t>
            </a:r>
          </a:p>
        </p:txBody>
      </p:sp>
      <p:sp>
        <p:nvSpPr>
          <p:cNvPr id="32" name="TextBox 32"/>
          <p:cNvSpPr txBox="1"/>
          <p:nvPr/>
        </p:nvSpPr>
        <p:spPr>
          <a:xfrm>
            <a:off x="12832692" y="5114925"/>
            <a:ext cx="5237908" cy="790575"/>
          </a:xfrm>
          <a:prstGeom prst="rect">
            <a:avLst/>
          </a:prstGeom>
        </p:spPr>
        <p:txBody>
          <a:bodyPr lIns="0" tIns="0" rIns="0" bIns="0" rtlCol="0" anchor="t">
            <a:spAutoFit/>
          </a:bodyPr>
          <a:lstStyle/>
          <a:p>
            <a:pPr algn="ctr">
              <a:lnSpc>
                <a:spcPts val="2100"/>
              </a:lnSpc>
              <a:spcBef>
                <a:spcPct val="0"/>
              </a:spcBef>
            </a:pPr>
            <a:r>
              <a:rPr lang="en-US" sz="1500">
                <a:solidFill>
                  <a:srgbClr val="000000"/>
                </a:solidFill>
                <a:latin typeface="Canva Sans Bold"/>
              </a:rPr>
              <a:t>2020 survey data, 100 points extracted from abiotic disturbances, 100 points extracted from biotic disturbances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859031">
            <a:off x="14390573" y="515500"/>
            <a:ext cx="1294688" cy="2191011"/>
          </a:xfrm>
          <a:custGeom>
            <a:avLst/>
            <a:gdLst/>
            <a:ahLst/>
            <a:cxnLst/>
            <a:rect l="l" t="t" r="r" b="b"/>
            <a:pathLst>
              <a:path w="1294688" h="2191011">
                <a:moveTo>
                  <a:pt x="0" y="0"/>
                </a:moveTo>
                <a:lnTo>
                  <a:pt x="1294688" y="0"/>
                </a:lnTo>
                <a:lnTo>
                  <a:pt x="1294688" y="2191011"/>
                </a:lnTo>
                <a:lnTo>
                  <a:pt x="0" y="21910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441045" y="3146423"/>
            <a:ext cx="7018156" cy="3368677"/>
          </a:xfrm>
          <a:custGeom>
            <a:avLst/>
            <a:gdLst/>
            <a:ahLst/>
            <a:cxnLst/>
            <a:rect l="l" t="t" r="r" b="b"/>
            <a:pathLst>
              <a:path w="8208549" h="4134587">
                <a:moveTo>
                  <a:pt x="0" y="0"/>
                </a:moveTo>
                <a:lnTo>
                  <a:pt x="8208549" y="0"/>
                </a:lnTo>
                <a:lnTo>
                  <a:pt x="8208549" y="4134587"/>
                </a:lnTo>
                <a:lnTo>
                  <a:pt x="0" y="4134587"/>
                </a:lnTo>
                <a:lnTo>
                  <a:pt x="0" y="0"/>
                </a:lnTo>
                <a:close/>
              </a:path>
            </a:pathLst>
          </a:custGeom>
          <a:blipFill>
            <a:blip r:embed="rId4"/>
            <a:stretch>
              <a:fillRect/>
            </a:stretch>
          </a:blipFill>
        </p:spPr>
      </p:sp>
      <p:sp>
        <p:nvSpPr>
          <p:cNvPr id="4" name="TextBox 4"/>
          <p:cNvSpPr txBox="1"/>
          <p:nvPr/>
        </p:nvSpPr>
        <p:spPr>
          <a:xfrm>
            <a:off x="-3129792" y="229632"/>
            <a:ext cx="9040889" cy="799068"/>
          </a:xfrm>
          <a:prstGeom prst="rect">
            <a:avLst/>
          </a:prstGeom>
        </p:spPr>
        <p:txBody>
          <a:bodyPr lIns="0" tIns="0" rIns="0" bIns="0" rtlCol="0" anchor="t">
            <a:spAutoFit/>
          </a:bodyPr>
          <a:lstStyle/>
          <a:p>
            <a:pPr algn="ctr">
              <a:lnSpc>
                <a:spcPts val="4803"/>
              </a:lnSpc>
            </a:pPr>
            <a:r>
              <a:rPr lang="en-US" sz="5558" spc="-32">
                <a:solidFill>
                  <a:srgbClr val="000000"/>
                </a:solidFill>
                <a:latin typeface="Calibri (MS)"/>
              </a:rPr>
              <a:t>Results</a:t>
            </a:r>
          </a:p>
        </p:txBody>
      </p:sp>
      <p:sp>
        <p:nvSpPr>
          <p:cNvPr id="5" name="TextBox 5"/>
          <p:cNvSpPr txBox="1"/>
          <p:nvPr/>
        </p:nvSpPr>
        <p:spPr>
          <a:xfrm>
            <a:off x="365157" y="2001010"/>
            <a:ext cx="9075887" cy="3517889"/>
          </a:xfrm>
          <a:prstGeom prst="rect">
            <a:avLst/>
          </a:prstGeom>
        </p:spPr>
        <p:txBody>
          <a:bodyPr lIns="0" tIns="0" rIns="0" bIns="0" rtlCol="0" anchor="t">
            <a:spAutoFit/>
          </a:bodyPr>
          <a:lstStyle/>
          <a:p>
            <a:pPr marL="620803" lvl="1" indent="-310401">
              <a:lnSpc>
                <a:spcPts val="4025"/>
              </a:lnSpc>
              <a:buFont typeface="Arial"/>
              <a:buChar char="•"/>
            </a:pPr>
            <a:r>
              <a:rPr lang="en-US" sz="2875">
                <a:solidFill>
                  <a:srgbClr val="000000"/>
                </a:solidFill>
                <a:latin typeface="Canva Sans"/>
              </a:rPr>
              <a:t>Out of sample accuracy 0.8974</a:t>
            </a:r>
          </a:p>
          <a:p>
            <a:pPr>
              <a:lnSpc>
                <a:spcPts val="4025"/>
              </a:lnSpc>
            </a:pPr>
            <a:endParaRPr lang="en-US" sz="2875">
              <a:solidFill>
                <a:srgbClr val="000000"/>
              </a:solidFill>
              <a:latin typeface="Canva Sans"/>
            </a:endParaRPr>
          </a:p>
          <a:p>
            <a:pPr marL="620803" lvl="1" indent="-310401">
              <a:lnSpc>
                <a:spcPts val="4025"/>
              </a:lnSpc>
              <a:buFont typeface="Arial"/>
              <a:buChar char="•"/>
            </a:pPr>
            <a:r>
              <a:rPr lang="en-US" sz="2875">
                <a:solidFill>
                  <a:srgbClr val="000000"/>
                </a:solidFill>
                <a:latin typeface="Canva Sans"/>
              </a:rPr>
              <a:t>Importance's of  indices most to least; TCW, TCB, NDMI, NBR, NDVI, EVI, TCA, TCG) using Mean Decrease Gini ( Menze et al., 2009; how variable contributes to homogeneity of the node). </a:t>
            </a:r>
          </a:p>
        </p:txBody>
      </p:sp>
      <p:sp>
        <p:nvSpPr>
          <p:cNvPr id="6" name="TextBox 6"/>
          <p:cNvSpPr txBox="1"/>
          <p:nvPr/>
        </p:nvSpPr>
        <p:spPr>
          <a:xfrm>
            <a:off x="365157" y="1347709"/>
            <a:ext cx="9601200" cy="526596"/>
          </a:xfrm>
          <a:prstGeom prst="rect">
            <a:avLst/>
          </a:prstGeom>
        </p:spPr>
        <p:txBody>
          <a:bodyPr lIns="0" tIns="0" rIns="0" bIns="0" rtlCol="0" anchor="t">
            <a:spAutoFit/>
          </a:bodyPr>
          <a:lstStyle/>
          <a:p>
            <a:pPr algn="l">
              <a:lnSpc>
                <a:spcPts val="4328"/>
              </a:lnSpc>
            </a:pPr>
            <a:r>
              <a:rPr lang="en-US" sz="3000" spc="28">
                <a:solidFill>
                  <a:srgbClr val="000000"/>
                </a:solidFill>
                <a:latin typeface="TT Rounds Condensed Bold"/>
              </a:rPr>
              <a:t>2020 Data</a:t>
            </a:r>
          </a:p>
        </p:txBody>
      </p:sp>
      <p:sp>
        <p:nvSpPr>
          <p:cNvPr id="7" name="TextBox 7"/>
          <p:cNvSpPr txBox="1"/>
          <p:nvPr/>
        </p:nvSpPr>
        <p:spPr>
          <a:xfrm>
            <a:off x="559138" y="5833224"/>
            <a:ext cx="9601200" cy="526596"/>
          </a:xfrm>
          <a:prstGeom prst="rect">
            <a:avLst/>
          </a:prstGeom>
        </p:spPr>
        <p:txBody>
          <a:bodyPr lIns="0" tIns="0" rIns="0" bIns="0" rtlCol="0" anchor="t">
            <a:spAutoFit/>
          </a:bodyPr>
          <a:lstStyle/>
          <a:p>
            <a:pPr algn="l">
              <a:lnSpc>
                <a:spcPts val="4328"/>
              </a:lnSpc>
            </a:pPr>
            <a:r>
              <a:rPr lang="en-US" sz="3000" spc="28">
                <a:solidFill>
                  <a:srgbClr val="000000"/>
                </a:solidFill>
                <a:latin typeface="TT Rounds Condensed Bold"/>
              </a:rPr>
              <a:t>2019 Data</a:t>
            </a:r>
          </a:p>
        </p:txBody>
      </p:sp>
      <p:sp>
        <p:nvSpPr>
          <p:cNvPr id="8" name="TextBox 8"/>
          <p:cNvSpPr txBox="1"/>
          <p:nvPr/>
        </p:nvSpPr>
        <p:spPr>
          <a:xfrm>
            <a:off x="126359" y="6359820"/>
            <a:ext cx="9749300" cy="3013064"/>
          </a:xfrm>
          <a:prstGeom prst="rect">
            <a:avLst/>
          </a:prstGeom>
        </p:spPr>
        <p:txBody>
          <a:bodyPr lIns="0" tIns="0" rIns="0" bIns="0" rtlCol="0" anchor="t">
            <a:spAutoFit/>
          </a:bodyPr>
          <a:lstStyle/>
          <a:p>
            <a:pPr marL="620803" lvl="1" indent="-310401">
              <a:lnSpc>
                <a:spcPts val="4025"/>
              </a:lnSpc>
              <a:buFont typeface="Arial"/>
              <a:buChar char="•"/>
            </a:pPr>
            <a:r>
              <a:rPr lang="en-US" sz="2875" dirty="0">
                <a:solidFill>
                  <a:srgbClr val="000000"/>
                </a:solidFill>
                <a:latin typeface="Canva Sans"/>
              </a:rPr>
              <a:t>See if there is overfitting to the selection of disturbances in 2020 data.</a:t>
            </a:r>
          </a:p>
          <a:p>
            <a:pPr>
              <a:lnSpc>
                <a:spcPts val="4025"/>
              </a:lnSpc>
            </a:pPr>
            <a:endParaRPr lang="en-US" sz="2875" dirty="0">
              <a:solidFill>
                <a:srgbClr val="000000"/>
              </a:solidFill>
              <a:latin typeface="Canva Sans"/>
            </a:endParaRPr>
          </a:p>
          <a:p>
            <a:pPr marL="620803" lvl="1" indent="-310401">
              <a:lnSpc>
                <a:spcPts val="4025"/>
              </a:lnSpc>
              <a:buFont typeface="Arial"/>
              <a:buChar char="•"/>
            </a:pPr>
            <a:r>
              <a:rPr lang="en-US" sz="2875" dirty="0">
                <a:solidFill>
                  <a:srgbClr val="000000"/>
                </a:solidFill>
                <a:latin typeface="Canva Sans"/>
              </a:rPr>
              <a:t>0. 785 accuracy on the 2019 data, suggesting the model isn’t overfitting the 2020 dataset an excessive amount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47241" y="874654"/>
            <a:ext cx="16812059" cy="6538072"/>
          </a:xfrm>
          <a:prstGeom prst="rect">
            <a:avLst/>
          </a:prstGeom>
        </p:spPr>
        <p:txBody>
          <a:bodyPr lIns="0" tIns="0" rIns="0" bIns="0" rtlCol="0" anchor="t">
            <a:spAutoFit/>
          </a:bodyPr>
          <a:lstStyle/>
          <a:p>
            <a:pPr marL="551215" lvl="1" indent="-275608">
              <a:lnSpc>
                <a:spcPts val="3574"/>
              </a:lnSpc>
              <a:buFont typeface="Arial"/>
              <a:buChar char="•"/>
            </a:pPr>
            <a:r>
              <a:rPr lang="en-US" sz="2553" dirty="0">
                <a:solidFill>
                  <a:srgbClr val="000000"/>
                </a:solidFill>
                <a:latin typeface="Canva Sans"/>
              </a:rPr>
              <a:t>The is some covariance between indices which should be considered in further work </a:t>
            </a:r>
          </a:p>
          <a:p>
            <a:pPr marL="529626" lvl="1" indent="-264813">
              <a:lnSpc>
                <a:spcPts val="3434"/>
              </a:lnSpc>
              <a:buFont typeface="Arial"/>
              <a:buChar char="•"/>
            </a:pPr>
            <a:r>
              <a:rPr lang="en-US" sz="2453" dirty="0">
                <a:solidFill>
                  <a:srgbClr val="000000"/>
                </a:solidFill>
                <a:latin typeface="Canva Sans"/>
              </a:rPr>
              <a:t>This project did take place in the same area which we need to consider, it would be worth while to see out it works in different environments or if needs to be retrained. </a:t>
            </a:r>
          </a:p>
          <a:p>
            <a:pPr>
              <a:lnSpc>
                <a:spcPts val="3434"/>
              </a:lnSpc>
            </a:pPr>
            <a:endParaRPr lang="en-US" sz="2453" dirty="0">
              <a:solidFill>
                <a:srgbClr val="000000"/>
              </a:solidFill>
              <a:latin typeface="Canva Sans"/>
            </a:endParaRPr>
          </a:p>
          <a:p>
            <a:pPr marL="529626" lvl="1" indent="-264813">
              <a:lnSpc>
                <a:spcPts val="3434"/>
              </a:lnSpc>
              <a:buFont typeface="Arial"/>
              <a:buChar char="•"/>
            </a:pPr>
            <a:r>
              <a:rPr lang="en-US" sz="2453" dirty="0">
                <a:solidFill>
                  <a:srgbClr val="000000"/>
                </a:solidFill>
                <a:latin typeface="Canva Sans"/>
              </a:rPr>
              <a:t>Further work could be done to differently categorize but more consideration will probably be needed for physiological mechanisms for disturbances agents or look initial detection sensitivity to different indices</a:t>
            </a:r>
          </a:p>
          <a:p>
            <a:pPr>
              <a:lnSpc>
                <a:spcPts val="3434"/>
              </a:lnSpc>
            </a:pPr>
            <a:endParaRPr lang="en-US" sz="2453" dirty="0">
              <a:solidFill>
                <a:srgbClr val="000000"/>
              </a:solidFill>
              <a:latin typeface="Canva Sans"/>
            </a:endParaRPr>
          </a:p>
          <a:p>
            <a:pPr marL="529626" lvl="1" indent="-264813">
              <a:lnSpc>
                <a:spcPts val="3434"/>
              </a:lnSpc>
              <a:buFont typeface="Arial"/>
              <a:buChar char="•"/>
            </a:pPr>
            <a:r>
              <a:rPr lang="en-US" sz="2453" dirty="0">
                <a:solidFill>
                  <a:srgbClr val="000000"/>
                </a:solidFill>
                <a:latin typeface="Canva Sans"/>
              </a:rPr>
              <a:t>Managements and response tactics to abiotic vs. biotic disturbances could be very different so even broad categorization could be useful. </a:t>
            </a:r>
          </a:p>
          <a:p>
            <a:pPr>
              <a:lnSpc>
                <a:spcPts val="3434"/>
              </a:lnSpc>
            </a:pPr>
            <a:endParaRPr lang="en-US" sz="2453" dirty="0">
              <a:solidFill>
                <a:srgbClr val="000000"/>
              </a:solidFill>
              <a:latin typeface="Canva Sans"/>
            </a:endParaRPr>
          </a:p>
          <a:p>
            <a:pPr marL="529626" lvl="1" indent="-264813">
              <a:lnSpc>
                <a:spcPts val="3434"/>
              </a:lnSpc>
              <a:buFont typeface="Arial"/>
              <a:buChar char="•"/>
            </a:pPr>
            <a:r>
              <a:rPr lang="en-US" sz="2453" dirty="0">
                <a:solidFill>
                  <a:srgbClr val="000000"/>
                </a:solidFill>
                <a:latin typeface="Canva Sans"/>
              </a:rPr>
              <a:t>Has applications for broad categorization that can further investigated with finer scale, ground truthing or more finally tuned models.</a:t>
            </a:r>
          </a:p>
          <a:p>
            <a:pPr>
              <a:lnSpc>
                <a:spcPts val="3434"/>
              </a:lnSpc>
            </a:pPr>
            <a:endParaRPr lang="en-US" sz="2453" dirty="0">
              <a:solidFill>
                <a:srgbClr val="000000"/>
              </a:solidFill>
              <a:latin typeface="Canva Sans"/>
            </a:endParaRPr>
          </a:p>
          <a:p>
            <a:pPr>
              <a:lnSpc>
                <a:spcPts val="3434"/>
              </a:lnSpc>
            </a:pPr>
            <a:endParaRPr lang="en-US" sz="2453" dirty="0">
              <a:solidFill>
                <a:srgbClr val="000000"/>
              </a:solidFill>
              <a:latin typeface="Canva Sans"/>
            </a:endParaRPr>
          </a:p>
          <a:p>
            <a:pPr>
              <a:lnSpc>
                <a:spcPts val="3434"/>
              </a:lnSpc>
            </a:pPr>
            <a:endParaRPr lang="en-US" sz="2453" dirty="0">
              <a:solidFill>
                <a:srgbClr val="000000"/>
              </a:solidFill>
              <a:latin typeface="Canva Sans"/>
            </a:endParaRPr>
          </a:p>
        </p:txBody>
      </p:sp>
      <p:sp>
        <p:nvSpPr>
          <p:cNvPr id="3" name="Freeform 3"/>
          <p:cNvSpPr/>
          <p:nvPr/>
        </p:nvSpPr>
        <p:spPr>
          <a:xfrm rot="3460455">
            <a:off x="2750272" y="7901528"/>
            <a:ext cx="2664927" cy="1432854"/>
          </a:xfrm>
          <a:custGeom>
            <a:avLst/>
            <a:gdLst/>
            <a:ahLst/>
            <a:cxnLst/>
            <a:rect l="l" t="t" r="r" b="b"/>
            <a:pathLst>
              <a:path w="2664927" h="1432854">
                <a:moveTo>
                  <a:pt x="0" y="0"/>
                </a:moveTo>
                <a:lnTo>
                  <a:pt x="2664927" y="0"/>
                </a:lnTo>
                <a:lnTo>
                  <a:pt x="2664927" y="1432855"/>
                </a:lnTo>
                <a:lnTo>
                  <a:pt x="0" y="1432855"/>
                </a:lnTo>
                <a:lnTo>
                  <a:pt x="0" y="0"/>
                </a:lnTo>
                <a:close/>
              </a:path>
            </a:pathLst>
          </a:custGeom>
          <a:blipFill>
            <a:blip r:embed="rId2"/>
            <a:stretch>
              <a:fillRect/>
            </a:stretch>
          </a:blipFill>
        </p:spPr>
      </p:sp>
      <p:sp>
        <p:nvSpPr>
          <p:cNvPr id="4" name="Freeform 4"/>
          <p:cNvSpPr/>
          <p:nvPr/>
        </p:nvSpPr>
        <p:spPr>
          <a:xfrm>
            <a:off x="5367120" y="6913411"/>
            <a:ext cx="1843112" cy="2149402"/>
          </a:xfrm>
          <a:custGeom>
            <a:avLst/>
            <a:gdLst/>
            <a:ahLst/>
            <a:cxnLst/>
            <a:rect l="l" t="t" r="r" b="b"/>
            <a:pathLst>
              <a:path w="1843112" h="2149402">
                <a:moveTo>
                  <a:pt x="0" y="0"/>
                </a:moveTo>
                <a:lnTo>
                  <a:pt x="1843112" y="0"/>
                </a:lnTo>
                <a:lnTo>
                  <a:pt x="1843112" y="2149402"/>
                </a:lnTo>
                <a:lnTo>
                  <a:pt x="0" y="21494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8853271" y="6913411"/>
            <a:ext cx="5206206" cy="3038531"/>
          </a:xfrm>
          <a:custGeom>
            <a:avLst/>
            <a:gdLst/>
            <a:ahLst/>
            <a:cxnLst/>
            <a:rect l="l" t="t" r="r" b="b"/>
            <a:pathLst>
              <a:path w="5206206" h="3038531">
                <a:moveTo>
                  <a:pt x="0" y="0"/>
                </a:moveTo>
                <a:lnTo>
                  <a:pt x="5206206" y="0"/>
                </a:lnTo>
                <a:lnTo>
                  <a:pt x="5206206" y="3038531"/>
                </a:lnTo>
                <a:lnTo>
                  <a:pt x="0" y="30385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1061836" y="6501097"/>
            <a:ext cx="789075" cy="1215602"/>
          </a:xfrm>
          <a:custGeom>
            <a:avLst/>
            <a:gdLst/>
            <a:ahLst/>
            <a:cxnLst/>
            <a:rect l="l" t="t" r="r" b="b"/>
            <a:pathLst>
              <a:path w="789075" h="1215602">
                <a:moveTo>
                  <a:pt x="0" y="0"/>
                </a:moveTo>
                <a:lnTo>
                  <a:pt x="789075" y="0"/>
                </a:lnTo>
                <a:lnTo>
                  <a:pt x="789075" y="1215603"/>
                </a:lnTo>
                <a:lnTo>
                  <a:pt x="0" y="121560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rot="-2223868">
            <a:off x="6658501" y="7311543"/>
            <a:ext cx="2180140" cy="1744112"/>
          </a:xfrm>
          <a:custGeom>
            <a:avLst/>
            <a:gdLst/>
            <a:ahLst/>
            <a:cxnLst/>
            <a:rect l="l" t="t" r="r" b="b"/>
            <a:pathLst>
              <a:path w="2180140" h="1744112">
                <a:moveTo>
                  <a:pt x="0" y="0"/>
                </a:moveTo>
                <a:lnTo>
                  <a:pt x="2180139" y="0"/>
                </a:lnTo>
                <a:lnTo>
                  <a:pt x="2180139" y="1744112"/>
                </a:lnTo>
                <a:lnTo>
                  <a:pt x="0" y="174411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a:off x="3756405" y="6664334"/>
            <a:ext cx="1969625" cy="1206843"/>
          </a:xfrm>
          <a:custGeom>
            <a:avLst/>
            <a:gdLst/>
            <a:ahLst/>
            <a:cxnLst/>
            <a:rect l="l" t="t" r="r" b="b"/>
            <a:pathLst>
              <a:path w="1969625" h="1206843">
                <a:moveTo>
                  <a:pt x="0" y="0"/>
                </a:moveTo>
                <a:lnTo>
                  <a:pt x="1969625" y="0"/>
                </a:lnTo>
                <a:lnTo>
                  <a:pt x="1969625" y="1206842"/>
                </a:lnTo>
                <a:lnTo>
                  <a:pt x="0" y="12068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 name="Freeform 9"/>
          <p:cNvSpPr/>
          <p:nvPr/>
        </p:nvSpPr>
        <p:spPr>
          <a:xfrm>
            <a:off x="6310164" y="6214679"/>
            <a:ext cx="1225027" cy="1397464"/>
          </a:xfrm>
          <a:custGeom>
            <a:avLst/>
            <a:gdLst/>
            <a:ahLst/>
            <a:cxnLst/>
            <a:rect l="l" t="t" r="r" b="b"/>
            <a:pathLst>
              <a:path w="1225027" h="1397464">
                <a:moveTo>
                  <a:pt x="0" y="0"/>
                </a:moveTo>
                <a:lnTo>
                  <a:pt x="1225027" y="0"/>
                </a:lnTo>
                <a:lnTo>
                  <a:pt x="1225027" y="1397464"/>
                </a:lnTo>
                <a:lnTo>
                  <a:pt x="0" y="139746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TextBox 10"/>
          <p:cNvSpPr txBox="1"/>
          <p:nvPr/>
        </p:nvSpPr>
        <p:spPr>
          <a:xfrm>
            <a:off x="-2847651" y="229632"/>
            <a:ext cx="9040889" cy="799068"/>
          </a:xfrm>
          <a:prstGeom prst="rect">
            <a:avLst/>
          </a:prstGeom>
        </p:spPr>
        <p:txBody>
          <a:bodyPr lIns="0" tIns="0" rIns="0" bIns="0" rtlCol="0" anchor="t">
            <a:spAutoFit/>
          </a:bodyPr>
          <a:lstStyle/>
          <a:p>
            <a:pPr algn="ctr">
              <a:lnSpc>
                <a:spcPts val="4803"/>
              </a:lnSpc>
            </a:pPr>
            <a:r>
              <a:rPr lang="en-US" sz="5558" spc="-32">
                <a:solidFill>
                  <a:srgbClr val="000000"/>
                </a:solidFill>
                <a:latin typeface="Calibri (MS) Light"/>
              </a:rPr>
              <a:t>Discussion </a:t>
            </a:r>
          </a:p>
        </p:txBody>
      </p:sp>
      <p:sp>
        <p:nvSpPr>
          <p:cNvPr id="11" name="TextBox 11"/>
          <p:cNvSpPr txBox="1"/>
          <p:nvPr/>
        </p:nvSpPr>
        <p:spPr>
          <a:xfrm>
            <a:off x="3874674" y="8897996"/>
            <a:ext cx="3137892" cy="514350"/>
          </a:xfrm>
          <a:prstGeom prst="rect">
            <a:avLst/>
          </a:prstGeom>
        </p:spPr>
        <p:txBody>
          <a:bodyPr lIns="0" tIns="0" rIns="0" bIns="0" rtlCol="0" anchor="t">
            <a:spAutoFit/>
          </a:bodyPr>
          <a:lstStyle/>
          <a:p>
            <a:pPr algn="ctr">
              <a:lnSpc>
                <a:spcPts val="4200"/>
              </a:lnSpc>
            </a:pPr>
            <a:r>
              <a:rPr lang="en-US" sz="3000" dirty="0">
                <a:solidFill>
                  <a:srgbClr val="000000"/>
                </a:solidFill>
                <a:latin typeface="Canva Sans Bold"/>
              </a:rPr>
              <a:t>We are different!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2400" y="228509"/>
            <a:ext cx="2268338" cy="860426"/>
          </a:xfrm>
          <a:prstGeom prst="rect">
            <a:avLst/>
          </a:prstGeom>
        </p:spPr>
        <p:txBody>
          <a:bodyPr lIns="0" tIns="0" rIns="0" bIns="0" rtlCol="0" anchor="t">
            <a:spAutoFit/>
          </a:bodyPr>
          <a:lstStyle/>
          <a:p>
            <a:pPr algn="ctr">
              <a:lnSpc>
                <a:spcPts val="3499"/>
              </a:lnSpc>
            </a:pPr>
            <a:r>
              <a:rPr lang="en-US" sz="2499">
                <a:solidFill>
                  <a:srgbClr val="000000"/>
                </a:solidFill>
                <a:latin typeface="Canva Sans"/>
              </a:rPr>
              <a:t>References </a:t>
            </a:r>
          </a:p>
          <a:p>
            <a:pPr algn="ctr">
              <a:lnSpc>
                <a:spcPts val="3499"/>
              </a:lnSpc>
              <a:spcBef>
                <a:spcPct val="0"/>
              </a:spcBef>
            </a:pPr>
            <a:endParaRPr lang="en-US" sz="2499">
              <a:solidFill>
                <a:srgbClr val="000000"/>
              </a:solidFill>
              <a:latin typeface="Canva Sans"/>
            </a:endParaRPr>
          </a:p>
        </p:txBody>
      </p:sp>
      <p:sp>
        <p:nvSpPr>
          <p:cNvPr id="3" name="TextBox 3"/>
          <p:cNvSpPr txBox="1"/>
          <p:nvPr/>
        </p:nvSpPr>
        <p:spPr>
          <a:xfrm>
            <a:off x="152400" y="876300"/>
            <a:ext cx="16154400" cy="9129679"/>
          </a:xfrm>
          <a:prstGeom prst="rect">
            <a:avLst/>
          </a:prstGeom>
        </p:spPr>
        <p:txBody>
          <a:bodyPr wrap="square" lIns="0" tIns="0" rIns="0" bIns="0" rtlCol="0" anchor="t">
            <a:spAutoFit/>
          </a:bodyPr>
          <a:lstStyle/>
          <a:p>
            <a:pPr indent="-457200">
              <a:lnSpc>
                <a:spcPts val="2100"/>
              </a:lnSpc>
            </a:pPr>
            <a:r>
              <a:rPr kumimoji="0" lang="en-US" altLang="en-US" sz="1100" b="0" i="0" u="none" strike="noStrike" cap="none" normalizeH="0" baseline="0" dirty="0">
                <a:ln>
                  <a:noFill/>
                </a:ln>
                <a:solidFill>
                  <a:schemeClr val="tx1"/>
                </a:solidFill>
                <a:effectLst/>
                <a:cs typeface="Times New Roman" panose="02020603050405020304" pitchFamily="18" charset="0"/>
              </a:rPr>
              <a:t>Breiman, L. (2001). Random Forests. </a:t>
            </a:r>
            <a:r>
              <a:rPr kumimoji="0" lang="en-US" altLang="en-US" sz="1100" b="0" i="1" u="none" strike="noStrike" cap="none" normalizeH="0" baseline="0" dirty="0">
                <a:ln>
                  <a:noFill/>
                </a:ln>
                <a:solidFill>
                  <a:schemeClr val="tx1"/>
                </a:solidFill>
                <a:effectLst/>
                <a:cs typeface="Times New Roman" panose="02020603050405020304" pitchFamily="18" charset="0"/>
              </a:rPr>
              <a:t>Machine Learning</a:t>
            </a:r>
            <a:r>
              <a:rPr kumimoji="0" lang="en-US" altLang="en-US" sz="1100" b="0" i="0" u="none" strike="noStrike" cap="none" normalizeH="0" baseline="0" dirty="0">
                <a:ln>
                  <a:noFill/>
                </a:ln>
                <a:solidFill>
                  <a:schemeClr val="tx1"/>
                </a:solidFill>
                <a:effectLst/>
                <a:cs typeface="Times New Roman" panose="02020603050405020304" pitchFamily="18" charset="0"/>
              </a:rPr>
              <a:t>, </a:t>
            </a:r>
            <a:r>
              <a:rPr kumimoji="0" lang="en-US" altLang="en-US" sz="1100" b="0" i="1" u="none" strike="noStrike" cap="none" normalizeH="0" baseline="0" dirty="0">
                <a:ln>
                  <a:noFill/>
                </a:ln>
                <a:solidFill>
                  <a:schemeClr val="tx1"/>
                </a:solidFill>
                <a:effectLst/>
                <a:cs typeface="Times New Roman" panose="02020603050405020304" pitchFamily="18" charset="0"/>
              </a:rPr>
              <a:t>45</a:t>
            </a:r>
            <a:r>
              <a:rPr kumimoji="0" lang="en-US" altLang="en-US" sz="1100" b="0" i="0" u="none" strike="noStrike" cap="none" normalizeH="0" baseline="0" dirty="0">
                <a:ln>
                  <a:noFill/>
                </a:ln>
                <a:solidFill>
                  <a:schemeClr val="tx1"/>
                </a:solidFill>
                <a:effectLst/>
                <a:cs typeface="Times New Roman" panose="02020603050405020304" pitchFamily="18" charset="0"/>
              </a:rPr>
              <a:t>(1), 5–32. https://doi.org/10.1023/a:1010933404324</a:t>
            </a:r>
            <a:endParaRPr lang="en-CA" sz="1100" dirty="0">
              <a:solidFill>
                <a:srgbClr val="000000"/>
              </a:solidFill>
              <a:ea typeface="Times New Roman" panose="02020603050405020304" pitchFamily="18" charset="0"/>
              <a:cs typeface="Times New Roman" panose="02020603050405020304" pitchFamily="18" charset="0"/>
            </a:endParaRPr>
          </a:p>
          <a:p>
            <a:pPr indent="-457200">
              <a:lnSpc>
                <a:spcPts val="2100"/>
              </a:lnSpc>
            </a:pPr>
            <a:r>
              <a:rPr lang="en-CA" sz="1100" dirty="0">
                <a:solidFill>
                  <a:srgbClr val="000000"/>
                </a:solidFill>
                <a:effectLst/>
                <a:ea typeface="Times New Roman" panose="02020603050405020304" pitchFamily="18" charset="0"/>
                <a:cs typeface="Times New Roman" panose="02020603050405020304" pitchFamily="18" charset="0"/>
              </a:rPr>
              <a:t>Coggins, S. B., Michael A. </a:t>
            </a:r>
            <a:r>
              <a:rPr lang="en-CA" sz="1100" dirty="0" err="1">
                <a:solidFill>
                  <a:srgbClr val="000000"/>
                </a:solidFill>
                <a:effectLst/>
                <a:ea typeface="Times New Roman" panose="02020603050405020304" pitchFamily="18" charset="0"/>
                <a:cs typeface="Times New Roman" panose="02020603050405020304" pitchFamily="18" charset="0"/>
              </a:rPr>
              <a:t>Wulder</a:t>
            </a:r>
            <a:r>
              <a:rPr lang="en-CA" sz="1100" dirty="0">
                <a:solidFill>
                  <a:srgbClr val="000000"/>
                </a:solidFill>
                <a:effectLst/>
                <a:ea typeface="Times New Roman" panose="02020603050405020304" pitchFamily="18" charset="0"/>
                <a:cs typeface="Times New Roman" panose="02020603050405020304" pitchFamily="18" charset="0"/>
              </a:rPr>
              <a:t>, Nicholas C. Coops, &amp; Joanne C. White. (2008). Linking Survey Detection Accuracy with Ability to Mitigate Populations of Mountain Pine Beetle. *The Forestry Chronicle, 84*(6), 900–909. </a:t>
            </a:r>
            <a:r>
              <a:rPr lang="en-CA" sz="1100" u="sng" dirty="0">
                <a:solidFill>
                  <a:srgbClr val="0563C1"/>
                </a:solidFill>
                <a:effectLst/>
                <a:ea typeface="Times New Roman" panose="02020603050405020304" pitchFamily="18" charset="0"/>
                <a:cs typeface="Times New Roman" panose="02020603050405020304" pitchFamily="18" charset="0"/>
                <a:hlinkClick r:id="rId2"/>
              </a:rPr>
              <a:t>https://doi.org/10.5558/tfc84900-6</a:t>
            </a:r>
            <a:r>
              <a:rPr lang="en-CA" sz="1100" dirty="0">
                <a:solidFill>
                  <a:srgbClr val="000000"/>
                </a:solidFill>
                <a:effectLst/>
                <a:ea typeface="Times New Roman" panose="02020603050405020304" pitchFamily="18" charset="0"/>
                <a:cs typeface="Times New Roman" panose="02020603050405020304" pitchFamily="18" charset="0"/>
              </a:rPr>
              <a:t>.</a:t>
            </a:r>
            <a:endParaRPr lang="en-US" sz="1100" dirty="0">
              <a:solidFill>
                <a:srgbClr val="000000"/>
              </a:solidFill>
            </a:endParaRPr>
          </a:p>
          <a:p>
            <a:pPr indent="-457200">
              <a:lnSpc>
                <a:spcPts val="2100"/>
              </a:lnSpc>
            </a:pPr>
            <a:r>
              <a:rPr lang="en-US" sz="1100" dirty="0">
                <a:solidFill>
                  <a:srgbClr val="000000"/>
                </a:solidFill>
              </a:rPr>
              <a:t>Google Earth Engine (GEE; 2024). Landsat 8 Surface Reflectance, 30m. Google. </a:t>
            </a:r>
            <a:r>
              <a:rPr lang="en-US" sz="1100" u="sng" dirty="0">
                <a:solidFill>
                  <a:srgbClr val="000000"/>
                </a:solidFill>
              </a:rPr>
              <a:t>https://developers.google.com/earth-engine/datasets/catalog/LANDSAT_LC08_C01_T1_SR</a:t>
            </a:r>
            <a:endParaRPr lang="en-CA" sz="1100" dirty="0">
              <a:effectLst/>
              <a:ea typeface="Times New Roman" panose="02020603050405020304" pitchFamily="18" charset="0"/>
              <a:cs typeface="Times New Roman" panose="02020603050405020304" pitchFamily="18" charset="0"/>
            </a:endParaRPr>
          </a:p>
          <a:p>
            <a:pPr indent="-457200">
              <a:lnSpc>
                <a:spcPts val="2100"/>
              </a:lnSpc>
            </a:pPr>
            <a:r>
              <a:rPr lang="en-CA" sz="1100" dirty="0" err="1">
                <a:effectLst/>
                <a:ea typeface="Times New Roman" panose="02020603050405020304" pitchFamily="18" charset="0"/>
                <a:cs typeface="Times New Roman" panose="02020603050405020304" pitchFamily="18" charset="0"/>
              </a:rPr>
              <a:t>Hermosilla</a:t>
            </a:r>
            <a:r>
              <a:rPr lang="en-CA" sz="1100" dirty="0">
                <a:effectLst/>
                <a:ea typeface="Times New Roman" panose="02020603050405020304" pitchFamily="18" charset="0"/>
                <a:cs typeface="Times New Roman" panose="02020603050405020304" pitchFamily="18" charset="0"/>
              </a:rPr>
              <a:t>, T., M. A. </a:t>
            </a:r>
            <a:r>
              <a:rPr lang="en-CA" sz="1100" dirty="0" err="1">
                <a:effectLst/>
                <a:ea typeface="Times New Roman" panose="02020603050405020304" pitchFamily="18" charset="0"/>
                <a:cs typeface="Times New Roman" panose="02020603050405020304" pitchFamily="18" charset="0"/>
              </a:rPr>
              <a:t>Wulder</a:t>
            </a:r>
            <a:r>
              <a:rPr lang="en-CA" sz="1100" dirty="0">
                <a:effectLst/>
                <a:ea typeface="Times New Roman" panose="02020603050405020304" pitchFamily="18" charset="0"/>
                <a:cs typeface="Times New Roman" panose="02020603050405020304" pitchFamily="18" charset="0"/>
              </a:rPr>
              <a:t>, J. C. White, N. C. Coops, and G. W. Hobart. (2015). Regional Detection, Characterization, and Attribution of Annual Forest Change from 1984 to 2012 Using Landsat-Derived Time-Series Metrics. *Remote Sensing of Environment, 170*, 121–132. doi:10.1016/j.rse.2015.09.004.</a:t>
            </a:r>
          </a:p>
          <a:p>
            <a:pPr indent="-457200">
              <a:lnSpc>
                <a:spcPts val="2100"/>
              </a:lnSpc>
            </a:pPr>
            <a:r>
              <a:rPr lang="en-CA" sz="1100" dirty="0">
                <a:effectLst/>
                <a:ea typeface="Times New Roman" panose="02020603050405020304" pitchFamily="18" charset="0"/>
                <a:cs typeface="Times New Roman" panose="02020603050405020304" pitchFamily="18" charset="0"/>
              </a:rPr>
              <a:t>Hislop, Samuel, Simon Jones, Mariela Soto-</a:t>
            </a:r>
            <a:r>
              <a:rPr lang="en-CA" sz="1100" dirty="0" err="1">
                <a:effectLst/>
                <a:ea typeface="Times New Roman" panose="02020603050405020304" pitchFamily="18" charset="0"/>
                <a:cs typeface="Times New Roman" panose="02020603050405020304" pitchFamily="18" charset="0"/>
              </a:rPr>
              <a:t>Berelov</a:t>
            </a:r>
            <a:r>
              <a:rPr lang="en-CA" sz="1100" dirty="0">
                <a:effectLst/>
                <a:ea typeface="Times New Roman" panose="02020603050405020304" pitchFamily="18" charset="0"/>
                <a:cs typeface="Times New Roman" panose="02020603050405020304" pitchFamily="18" charset="0"/>
              </a:rPr>
              <a:t>, Andrew Skidmore, Andrew Haywood, and </a:t>
            </a:r>
            <a:r>
              <a:rPr lang="en-CA" sz="1100" dirty="0" err="1">
                <a:effectLst/>
                <a:ea typeface="Times New Roman" panose="02020603050405020304" pitchFamily="18" charset="0"/>
                <a:cs typeface="Times New Roman" panose="02020603050405020304" pitchFamily="18" charset="0"/>
              </a:rPr>
              <a:t>Trung</a:t>
            </a:r>
            <a:r>
              <a:rPr lang="en-CA" sz="1100" dirty="0">
                <a:effectLst/>
                <a:ea typeface="Times New Roman" panose="02020603050405020304" pitchFamily="18" charset="0"/>
                <a:cs typeface="Times New Roman" panose="02020603050405020304" pitchFamily="18" charset="0"/>
              </a:rPr>
              <a:t> Nguyen. (2018). Using Landsat Spectral Indices in Time-Series to Assess Wildfire Disturbance and Recovery. *Remote Sensing, 10*(3), 460. </a:t>
            </a:r>
            <a:r>
              <a:rPr lang="en-CA" sz="1100" dirty="0">
                <a:effectLst/>
                <a:ea typeface="Times New Roman" panose="02020603050405020304" pitchFamily="18" charset="0"/>
                <a:cs typeface="Times New Roman" panose="02020603050405020304" pitchFamily="18" charset="0"/>
                <a:hlinkClick r:id="rId3"/>
              </a:rPr>
              <a:t>https://doi.org/10.3390/rs10030460</a:t>
            </a:r>
            <a:endParaRPr lang="en-CA" sz="1100" dirty="0">
              <a:effectLst/>
              <a:ea typeface="Times New Roman" panose="02020603050405020304" pitchFamily="18" charset="0"/>
              <a:cs typeface="Times New Roman" panose="02020603050405020304" pitchFamily="18" charset="0"/>
            </a:endParaRPr>
          </a:p>
          <a:p>
            <a:pPr indent="-457200">
              <a:lnSpc>
                <a:spcPts val="2100"/>
              </a:lnSpc>
            </a:pPr>
            <a:r>
              <a:rPr lang="en-CA" sz="1100" dirty="0">
                <a:effectLst/>
              </a:rPr>
              <a:t>Li, Jing, Zhao-Liang Li, Hua Wu, and Nanshan You. “Trend, Seasonality, and Abrupt Change Detection Method for Land Surface Temperature Time-Series Analysis: Evaluation and Improvement.” </a:t>
            </a:r>
            <a:r>
              <a:rPr lang="en-CA" sz="1100" i="1" dirty="0">
                <a:effectLst/>
              </a:rPr>
              <a:t>Remote Sensing of Environment</a:t>
            </a:r>
            <a:r>
              <a:rPr lang="en-CA" sz="1100" dirty="0">
                <a:effectLst/>
              </a:rPr>
              <a:t> 280 (October 2022): 113222. </a:t>
            </a:r>
            <a:r>
              <a:rPr lang="en-CA" sz="1100" dirty="0">
                <a:effectLst/>
                <a:hlinkClick r:id="rId4"/>
              </a:rPr>
              <a:t>https://doi.org/10.1016/j.rse.2022.113222</a:t>
            </a:r>
            <a:r>
              <a:rPr lang="en-CA" sz="1100" dirty="0">
                <a:effectLst/>
              </a:rPr>
              <a:t>.</a:t>
            </a:r>
            <a:endParaRPr lang="en-US" sz="1100" u="sng" dirty="0">
              <a:solidFill>
                <a:srgbClr val="000000"/>
              </a:solidFill>
            </a:endParaRPr>
          </a:p>
          <a:p>
            <a:pPr indent="-457200">
              <a:lnSpc>
                <a:spcPts val="2100"/>
              </a:lnSpc>
            </a:pPr>
            <a:r>
              <a:rPr lang="en-CA" sz="1100" dirty="0">
                <a:effectLst/>
                <a:ea typeface="Times New Roman" panose="02020603050405020304" pitchFamily="18" charset="0"/>
                <a:cs typeface="Times New Roman" panose="02020603050405020304" pitchFamily="18" charset="0"/>
              </a:rPr>
              <a:t>Matsushita, B.; Yang, W.; Chen, J.; </a:t>
            </a:r>
            <a:r>
              <a:rPr lang="en-CA" sz="1100" dirty="0" err="1">
                <a:effectLst/>
                <a:ea typeface="Times New Roman" panose="02020603050405020304" pitchFamily="18" charset="0"/>
                <a:cs typeface="Times New Roman" panose="02020603050405020304" pitchFamily="18" charset="0"/>
              </a:rPr>
              <a:t>Onda</a:t>
            </a:r>
            <a:r>
              <a:rPr lang="en-CA" sz="1100" dirty="0">
                <a:effectLst/>
                <a:ea typeface="Times New Roman" panose="02020603050405020304" pitchFamily="18" charset="0"/>
                <a:cs typeface="Times New Roman" panose="02020603050405020304" pitchFamily="18" charset="0"/>
              </a:rPr>
              <a:t>, Y.; </a:t>
            </a:r>
            <a:r>
              <a:rPr lang="en-CA" sz="1100" dirty="0" err="1">
                <a:effectLst/>
                <a:ea typeface="Times New Roman" panose="02020603050405020304" pitchFamily="18" charset="0"/>
                <a:cs typeface="Times New Roman" panose="02020603050405020304" pitchFamily="18" charset="0"/>
              </a:rPr>
              <a:t>Qiu</a:t>
            </a:r>
            <a:r>
              <a:rPr lang="en-CA" sz="1100" dirty="0">
                <a:effectLst/>
                <a:ea typeface="Times New Roman" panose="02020603050405020304" pitchFamily="18" charset="0"/>
                <a:cs typeface="Times New Roman" panose="02020603050405020304" pitchFamily="18" charset="0"/>
              </a:rPr>
              <a:t>, G. (2007). Sensitivity of the Enhanced Vegetation Index (EVI) and Normalized Difference Vegetation Index (NDVI) to Topographic Effects: A Case Study in High-Density Cypress Forest. *Sensors, 7*, 2636–2651. </a:t>
            </a:r>
            <a:r>
              <a:rPr lang="en-CA" sz="1100" dirty="0">
                <a:effectLst/>
                <a:ea typeface="Times New Roman" panose="02020603050405020304" pitchFamily="18" charset="0"/>
                <a:cs typeface="Times New Roman" panose="02020603050405020304" pitchFamily="18" charset="0"/>
                <a:hlinkClick r:id="rId5"/>
              </a:rPr>
              <a:t>https://doi.org/10.3390/s7112636</a:t>
            </a:r>
            <a:endParaRPr lang="en-CA" sz="1100" dirty="0">
              <a:effectLst/>
              <a:ea typeface="Times New Roman" panose="02020603050405020304" pitchFamily="18" charset="0"/>
              <a:cs typeface="Times New Roman" panose="02020603050405020304" pitchFamily="18" charset="0"/>
            </a:endParaRPr>
          </a:p>
          <a:p>
            <a:pPr indent="-457200">
              <a:lnSpc>
                <a:spcPts val="2100"/>
              </a:lnSpc>
            </a:pPr>
            <a:r>
              <a:rPr lang="en-US" sz="1100" dirty="0" err="1">
                <a:solidFill>
                  <a:srgbClr val="000000"/>
                </a:solidFill>
              </a:rPr>
              <a:t>Menze</a:t>
            </a:r>
            <a:r>
              <a:rPr lang="en-US" sz="1100" dirty="0">
                <a:solidFill>
                  <a:srgbClr val="000000"/>
                </a:solidFill>
              </a:rPr>
              <a:t>, </a:t>
            </a:r>
            <a:r>
              <a:rPr lang="en-US" sz="1100" dirty="0" err="1">
                <a:solidFill>
                  <a:srgbClr val="000000"/>
                </a:solidFill>
              </a:rPr>
              <a:t>Bjoern</a:t>
            </a:r>
            <a:r>
              <a:rPr lang="en-US" sz="1100" dirty="0">
                <a:solidFill>
                  <a:srgbClr val="000000"/>
                </a:solidFill>
              </a:rPr>
              <a:t> H, B Michael </a:t>
            </a:r>
            <a:r>
              <a:rPr lang="en-US" sz="1100" dirty="0" err="1">
                <a:solidFill>
                  <a:srgbClr val="000000"/>
                </a:solidFill>
              </a:rPr>
              <a:t>Kelm</a:t>
            </a:r>
            <a:r>
              <a:rPr lang="en-US" sz="1100" dirty="0">
                <a:solidFill>
                  <a:srgbClr val="000000"/>
                </a:solidFill>
              </a:rPr>
              <a:t>, Ralf </a:t>
            </a:r>
            <a:r>
              <a:rPr lang="en-US" sz="1100" dirty="0" err="1">
                <a:solidFill>
                  <a:srgbClr val="000000"/>
                </a:solidFill>
              </a:rPr>
              <a:t>Masuch</a:t>
            </a:r>
            <a:r>
              <a:rPr lang="en-US" sz="1100" dirty="0">
                <a:solidFill>
                  <a:srgbClr val="000000"/>
                </a:solidFill>
              </a:rPr>
              <a:t>, Uwe </a:t>
            </a:r>
            <a:r>
              <a:rPr lang="en-US" sz="1100" dirty="0" err="1">
                <a:solidFill>
                  <a:srgbClr val="000000"/>
                </a:solidFill>
              </a:rPr>
              <a:t>Himmelreich</a:t>
            </a:r>
            <a:r>
              <a:rPr lang="en-US" sz="1100" dirty="0">
                <a:solidFill>
                  <a:srgbClr val="000000"/>
                </a:solidFill>
              </a:rPr>
              <a:t>, Peter </a:t>
            </a:r>
            <a:r>
              <a:rPr lang="en-US" sz="1100" dirty="0" err="1">
                <a:solidFill>
                  <a:srgbClr val="000000"/>
                </a:solidFill>
              </a:rPr>
              <a:t>Bachert</a:t>
            </a:r>
            <a:r>
              <a:rPr lang="en-US" sz="1100" dirty="0">
                <a:solidFill>
                  <a:srgbClr val="000000"/>
                </a:solidFill>
              </a:rPr>
              <a:t>, Wolfgang Petrich, and Fred A </a:t>
            </a:r>
            <a:r>
              <a:rPr lang="en-US" sz="1100" dirty="0" err="1">
                <a:solidFill>
                  <a:srgbClr val="000000"/>
                </a:solidFill>
              </a:rPr>
              <a:t>Hamprecht</a:t>
            </a:r>
            <a:r>
              <a:rPr lang="en-US" sz="1100" dirty="0">
                <a:solidFill>
                  <a:srgbClr val="000000"/>
                </a:solidFill>
              </a:rPr>
              <a:t>. “A Comparison of Random Forest and Its Gini Importance with Standard Chemometric Methods for the Feature Selection and Classification of Spectral Data.” BMC Bioinformatics 10, no. 1 2009): 213</a:t>
            </a:r>
            <a:r>
              <a:rPr lang="en-US" sz="1100" u="sng" dirty="0">
                <a:solidFill>
                  <a:srgbClr val="000000"/>
                </a:solidFill>
              </a:rPr>
              <a:t>. </a:t>
            </a:r>
            <a:r>
              <a:rPr lang="en-US" sz="1100" u="sng" dirty="0">
                <a:solidFill>
                  <a:srgbClr val="000000"/>
                </a:solidFill>
                <a:hlinkClick r:id="rId6" tooltip="https://doi.org/10.1186/1471-2105-10-213"/>
              </a:rPr>
              <a:t>https://doi.org/10.1186/1471-2105-10-213</a:t>
            </a:r>
            <a:r>
              <a:rPr lang="en-US" sz="1100" u="sng" dirty="0">
                <a:solidFill>
                  <a:srgbClr val="000000"/>
                </a:solidFill>
              </a:rPr>
              <a:t>.</a:t>
            </a:r>
            <a:endParaRPr lang="en-CA" sz="1100" dirty="0">
              <a:effectLst/>
              <a:ea typeface="Times New Roman" panose="02020603050405020304" pitchFamily="18" charset="0"/>
              <a:cs typeface="Times New Roman" panose="02020603050405020304" pitchFamily="18" charset="0"/>
            </a:endParaRPr>
          </a:p>
          <a:p>
            <a:pPr indent="-457200">
              <a:lnSpc>
                <a:spcPts val="2100"/>
              </a:lnSpc>
            </a:pPr>
            <a:r>
              <a:rPr lang="en-CA" sz="1100" dirty="0" err="1">
                <a:effectLst/>
                <a:ea typeface="Times New Roman" panose="02020603050405020304" pitchFamily="18" charset="0"/>
                <a:cs typeface="Times New Roman" panose="02020603050405020304" pitchFamily="18" charset="0"/>
              </a:rPr>
              <a:t>Mulverhill</a:t>
            </a:r>
            <a:r>
              <a:rPr lang="en-CA" sz="1100" dirty="0">
                <a:effectLst/>
                <a:ea typeface="Times New Roman" panose="02020603050405020304" pitchFamily="18" charset="0"/>
                <a:cs typeface="Times New Roman" panose="02020603050405020304" pitchFamily="18" charset="0"/>
              </a:rPr>
              <a:t>, Christopher, Nicholas C. Coops, and Alexis Achim. (2023). Continuous Monitoring and Sub-Annual Change Detection in High-Latitude Forests Using Harmonized Landsat Sentinel-2 Data. *ISPRS Journal of Photogrammetry and Remote Sensing, 197*, 309–19. </a:t>
            </a:r>
            <a:r>
              <a:rPr lang="en-CA" sz="1100" u="sng" dirty="0">
                <a:solidFill>
                  <a:srgbClr val="0563C1"/>
                </a:solidFill>
                <a:effectLst/>
                <a:ea typeface="Times New Roman" panose="02020603050405020304" pitchFamily="18" charset="0"/>
                <a:cs typeface="Times New Roman" panose="02020603050405020304" pitchFamily="18" charset="0"/>
                <a:hlinkClick r:id="rId7"/>
              </a:rPr>
              <a:t>https://doi.org/10.1016/j.isprsjprs.2023.02.002</a:t>
            </a:r>
            <a:r>
              <a:rPr lang="en-CA" sz="1100" dirty="0">
                <a:effectLst/>
                <a:ea typeface="Times New Roman" panose="02020603050405020304" pitchFamily="18" charset="0"/>
                <a:cs typeface="Times New Roman" panose="02020603050405020304" pitchFamily="18" charset="0"/>
              </a:rPr>
              <a:t>.</a:t>
            </a:r>
            <a:endParaRPr lang="en-US" sz="1100" u="sng" dirty="0">
              <a:solidFill>
                <a:srgbClr val="000000"/>
              </a:solidFill>
            </a:endParaRPr>
          </a:p>
          <a:p>
            <a:pPr indent="-457200">
              <a:lnSpc>
                <a:spcPts val="2100"/>
              </a:lnSpc>
            </a:pPr>
            <a:r>
              <a:rPr lang="en-CA" sz="1100" dirty="0">
                <a:effectLst/>
                <a:ea typeface="Times New Roman" panose="02020603050405020304" pitchFamily="18" charset="0"/>
                <a:cs typeface="Times New Roman" panose="02020603050405020304" pitchFamily="18" charset="0"/>
              </a:rPr>
              <a:t>Payette, S., </a:t>
            </a:r>
            <a:r>
              <a:rPr lang="en-CA" sz="1100" dirty="0" err="1">
                <a:effectLst/>
                <a:ea typeface="Times New Roman" panose="02020603050405020304" pitchFamily="18" charset="0"/>
                <a:cs typeface="Times New Roman" panose="02020603050405020304" pitchFamily="18" charset="0"/>
              </a:rPr>
              <a:t>Filion</a:t>
            </a:r>
            <a:r>
              <a:rPr lang="en-CA" sz="1100" dirty="0">
                <a:effectLst/>
                <a:ea typeface="Times New Roman" panose="02020603050405020304" pitchFamily="18" charset="0"/>
                <a:cs typeface="Times New Roman" panose="02020603050405020304" pitchFamily="18" charset="0"/>
              </a:rPr>
              <a:t>, L., and </a:t>
            </a:r>
            <a:r>
              <a:rPr lang="en-CA" sz="1100" dirty="0" err="1">
                <a:effectLst/>
                <a:ea typeface="Times New Roman" panose="02020603050405020304" pitchFamily="18" charset="0"/>
                <a:cs typeface="Times New Roman" panose="02020603050405020304" pitchFamily="18" charset="0"/>
              </a:rPr>
              <a:t>Delwaide</a:t>
            </a:r>
            <a:r>
              <a:rPr lang="en-CA" sz="1100" dirty="0">
                <a:effectLst/>
                <a:ea typeface="Times New Roman" panose="02020603050405020304" pitchFamily="18" charset="0"/>
                <a:cs typeface="Times New Roman" panose="02020603050405020304" pitchFamily="18" charset="0"/>
              </a:rPr>
              <a:t>, A. (1990). “Disturbance regime of a cold temperate forest as deduced from </a:t>
            </a:r>
            <a:r>
              <a:rPr lang="en-CA" sz="1100" dirty="0" err="1">
                <a:effectLst/>
                <a:ea typeface="Times New Roman" panose="02020603050405020304" pitchFamily="18" charset="0"/>
                <a:cs typeface="Times New Roman" panose="02020603050405020304" pitchFamily="18" charset="0"/>
              </a:rPr>
              <a:t>treering</a:t>
            </a:r>
            <a:r>
              <a:rPr lang="en-CA" sz="1100" dirty="0">
                <a:effectLst/>
                <a:ea typeface="Times New Roman" panose="02020603050405020304" pitchFamily="18" charset="0"/>
                <a:cs typeface="Times New Roman" panose="02020603050405020304" pitchFamily="18" charset="0"/>
              </a:rPr>
              <a:t> patterns: The </a:t>
            </a:r>
            <a:r>
              <a:rPr lang="en-CA" sz="1100" dirty="0" err="1">
                <a:effectLst/>
                <a:ea typeface="Times New Roman" panose="02020603050405020304" pitchFamily="18" charset="0"/>
                <a:cs typeface="Times New Roman" panose="02020603050405020304" pitchFamily="18" charset="0"/>
              </a:rPr>
              <a:t>Tantare</a:t>
            </a:r>
            <a:r>
              <a:rPr lang="en-CA" sz="1100" dirty="0">
                <a:effectLst/>
                <a:ea typeface="Times New Roman" panose="02020603050405020304" pitchFamily="18" charset="0"/>
                <a:cs typeface="Times New Roman" panose="02020603050405020304" pitchFamily="18" charset="0"/>
              </a:rPr>
              <a:t> Ecological Reserve, Quebec.” *Canadian Journal of Forest Research, 20*(8), 1228–1241. doi:10.1139/x90-162.</a:t>
            </a:r>
            <a:endParaRPr lang="en-US" sz="1100" u="sng" dirty="0">
              <a:solidFill>
                <a:srgbClr val="000000"/>
              </a:solidFill>
            </a:endParaRPr>
          </a:p>
          <a:p>
            <a:pPr indent="-457200">
              <a:lnSpc>
                <a:spcPts val="2100"/>
              </a:lnSpc>
            </a:pPr>
            <a:r>
              <a:rPr lang="en-US" sz="1100" dirty="0" err="1">
                <a:solidFill>
                  <a:srgbClr val="000000"/>
                </a:solidFill>
              </a:rPr>
              <a:t>Pflugmacher</a:t>
            </a:r>
            <a:r>
              <a:rPr lang="en-US" sz="1100" dirty="0">
                <a:solidFill>
                  <a:srgbClr val="000000"/>
                </a:solidFill>
              </a:rPr>
              <a:t>, D., Cohen, W. B., &amp; Kennedy, R. E. (2012). Using Landsat-derived disturbance history (1972–2010) to predict current forest structure. Remote Sensing of Environment, 122, 146–165.</a:t>
            </a:r>
            <a:r>
              <a:rPr lang="en-US" sz="1100" u="sng" dirty="0">
                <a:solidFill>
                  <a:srgbClr val="000000"/>
                </a:solidFill>
              </a:rPr>
              <a:t> </a:t>
            </a:r>
            <a:r>
              <a:rPr lang="en-US" sz="1100" u="sng" dirty="0">
                <a:solidFill>
                  <a:srgbClr val="0070C0"/>
                </a:solidFill>
              </a:rPr>
              <a:t>https://doi.org/10.1016/j.rse.2011.09.025</a:t>
            </a:r>
            <a:endParaRPr lang="en-US" sz="1100" u="sng" dirty="0">
              <a:solidFill>
                <a:srgbClr val="000000"/>
              </a:solidFill>
            </a:endParaRPr>
          </a:p>
          <a:p>
            <a:pPr indent="-457200">
              <a:lnSpc>
                <a:spcPts val="2100"/>
              </a:lnSpc>
            </a:pPr>
            <a:r>
              <a:rPr lang="en-US" sz="1100" dirty="0" err="1">
                <a:solidFill>
                  <a:srgbClr val="000000"/>
                </a:solidFill>
              </a:rPr>
              <a:t>Riebesell</a:t>
            </a:r>
            <a:r>
              <a:rPr lang="en-US" sz="1100" dirty="0">
                <a:solidFill>
                  <a:srgbClr val="000000"/>
                </a:solidFill>
              </a:rPr>
              <a:t>, J. (2022). </a:t>
            </a:r>
            <a:r>
              <a:rPr lang="en-US" sz="1100" dirty="0" err="1">
                <a:solidFill>
                  <a:srgbClr val="000000"/>
                </a:solidFill>
              </a:rPr>
              <a:t>Tikz</a:t>
            </a:r>
            <a:r>
              <a:rPr lang="en-US" sz="1100" dirty="0">
                <a:solidFill>
                  <a:srgbClr val="000000"/>
                </a:solidFill>
              </a:rPr>
              <a:t>. GitHub. </a:t>
            </a:r>
            <a:r>
              <a:rPr lang="en-US" sz="1100" u="sng" dirty="0">
                <a:solidFill>
                  <a:srgbClr val="0070C0"/>
                </a:solidFill>
                <a:hlinkClick r:id="rId8"/>
              </a:rPr>
              <a:t>https://github.com/janosh/tikz</a:t>
            </a:r>
            <a:endParaRPr lang="en-US" sz="1100" u="sng" dirty="0">
              <a:solidFill>
                <a:srgbClr val="0070C0"/>
              </a:solidFill>
            </a:endParaRPr>
          </a:p>
          <a:p>
            <a:pPr indent="-457200">
              <a:lnSpc>
                <a:spcPts val="2100"/>
              </a:lnSpc>
            </a:pPr>
            <a:r>
              <a:rPr lang="en-CA" sz="1100" dirty="0" err="1">
                <a:effectLst/>
                <a:ea typeface="Times New Roman" panose="02020603050405020304" pitchFamily="18" charset="0"/>
                <a:cs typeface="Times New Roman" panose="02020603050405020304" pitchFamily="18" charset="0"/>
              </a:rPr>
              <a:t>Rokach</a:t>
            </a:r>
            <a:r>
              <a:rPr lang="en-CA" sz="1100" dirty="0">
                <a:effectLst/>
                <a:ea typeface="Times New Roman" panose="02020603050405020304" pitchFamily="18" charset="0"/>
                <a:cs typeface="Times New Roman" panose="02020603050405020304" pitchFamily="18" charset="0"/>
              </a:rPr>
              <a:t>, L., &amp; </a:t>
            </a:r>
            <a:r>
              <a:rPr lang="en-CA" sz="1100" dirty="0" err="1">
                <a:effectLst/>
                <a:ea typeface="Times New Roman" panose="02020603050405020304" pitchFamily="18" charset="0"/>
                <a:cs typeface="Times New Roman" panose="02020603050405020304" pitchFamily="18" charset="0"/>
              </a:rPr>
              <a:t>Maimon</a:t>
            </a:r>
            <a:r>
              <a:rPr lang="en-CA" sz="1100" dirty="0">
                <a:effectLst/>
                <a:ea typeface="Times New Roman" panose="02020603050405020304" pitchFamily="18" charset="0"/>
                <a:cs typeface="Times New Roman" panose="02020603050405020304" pitchFamily="18" charset="0"/>
              </a:rPr>
              <a:t>, O. Z. (2007). *Data Mining With Decision Trees: Theory And Applications*. World Scientific.</a:t>
            </a:r>
          </a:p>
          <a:p>
            <a:pPr indent="-457200">
              <a:lnSpc>
                <a:spcPts val="2100"/>
              </a:lnSpc>
            </a:pPr>
            <a:r>
              <a:rPr lang="en-CA" sz="1100" dirty="0" err="1">
                <a:effectLst/>
                <a:ea typeface="Times New Roman" panose="02020603050405020304" pitchFamily="18" charset="0"/>
                <a:cs typeface="Times New Roman" panose="02020603050405020304" pitchFamily="18" charset="0"/>
              </a:rPr>
              <a:t>Satapathy</a:t>
            </a:r>
            <a:r>
              <a:rPr lang="en-CA" sz="1100" dirty="0">
                <a:effectLst/>
                <a:ea typeface="Times New Roman" panose="02020603050405020304" pitchFamily="18" charset="0"/>
                <a:cs typeface="Times New Roman" panose="02020603050405020304" pitchFamily="18" charset="0"/>
              </a:rPr>
              <a:t>, Suresh Chandra, K. </a:t>
            </a:r>
            <a:r>
              <a:rPr lang="en-CA" sz="1100" dirty="0" err="1">
                <a:effectLst/>
                <a:ea typeface="Times New Roman" panose="02020603050405020304" pitchFamily="18" charset="0"/>
                <a:cs typeface="Times New Roman" panose="02020603050405020304" pitchFamily="18" charset="0"/>
              </a:rPr>
              <a:t>Srujan</a:t>
            </a:r>
            <a:r>
              <a:rPr lang="en-CA" sz="1100" dirty="0">
                <a:effectLst/>
                <a:ea typeface="Times New Roman" panose="02020603050405020304" pitchFamily="18" charset="0"/>
                <a:cs typeface="Times New Roman" panose="02020603050405020304" pitchFamily="18" charset="0"/>
              </a:rPr>
              <a:t> Raju, Jyotsna Kumar Mandal, and Vikrant </a:t>
            </a:r>
            <a:r>
              <a:rPr lang="en-CA" sz="1100" dirty="0" err="1">
                <a:effectLst/>
                <a:ea typeface="Times New Roman" panose="02020603050405020304" pitchFamily="18" charset="0"/>
                <a:cs typeface="Times New Roman" panose="02020603050405020304" pitchFamily="18" charset="0"/>
              </a:rPr>
              <a:t>Bhateja</a:t>
            </a:r>
            <a:r>
              <a:rPr lang="en-CA" sz="1100" dirty="0">
                <a:effectLst/>
                <a:ea typeface="Times New Roman" panose="02020603050405020304" pitchFamily="18" charset="0"/>
                <a:cs typeface="Times New Roman" panose="02020603050405020304" pitchFamily="18" charset="0"/>
              </a:rPr>
              <a:t>, eds. (2016). *Proceedings of the Second International Conference on Computer and Communication Technologies: IC3T 2015, Volume 3*. Advances in Intelligent Systems and Computing. New Delhi: Springer India. </a:t>
            </a:r>
            <a:r>
              <a:rPr lang="en-CA" sz="1100" u="sng" dirty="0">
                <a:solidFill>
                  <a:srgbClr val="0563C1"/>
                </a:solidFill>
                <a:effectLst/>
                <a:ea typeface="Times New Roman" panose="02020603050405020304" pitchFamily="18" charset="0"/>
                <a:cs typeface="Times New Roman" panose="02020603050405020304" pitchFamily="18" charset="0"/>
                <a:hlinkClick r:id="rId9"/>
              </a:rPr>
              <a:t>https://doi.org/10.1007/978-81-322-2526-3</a:t>
            </a:r>
            <a:r>
              <a:rPr lang="en-CA" sz="1100" dirty="0">
                <a:effectLst/>
                <a:ea typeface="Times New Roman" panose="02020603050405020304" pitchFamily="18" charset="0"/>
                <a:cs typeface="Times New Roman" panose="02020603050405020304" pitchFamily="18" charset="0"/>
              </a:rPr>
              <a:t>.</a:t>
            </a:r>
          </a:p>
          <a:p>
            <a:pPr indent="-457200">
              <a:lnSpc>
                <a:spcPts val="2100"/>
              </a:lnSpc>
            </a:pPr>
            <a:r>
              <a:rPr lang="en-US" sz="1100" dirty="0" err="1">
                <a:effectLst/>
                <a:ea typeface="Times New Roman" panose="02020603050405020304" pitchFamily="18" charset="0"/>
                <a:cs typeface="Times New Roman" panose="02020603050405020304" pitchFamily="18" charset="0"/>
              </a:rPr>
              <a:t>Senf</a:t>
            </a:r>
            <a:r>
              <a:rPr lang="en-US" sz="1100" dirty="0">
                <a:effectLst/>
                <a:ea typeface="Times New Roman" panose="02020603050405020304" pitchFamily="18" charset="0"/>
                <a:cs typeface="Times New Roman" panose="02020603050405020304" pitchFamily="18" charset="0"/>
              </a:rPr>
              <a:t>, C., </a:t>
            </a:r>
            <a:r>
              <a:rPr lang="en-US" sz="1100" dirty="0" err="1">
                <a:effectLst/>
                <a:ea typeface="Times New Roman" panose="02020603050405020304" pitchFamily="18" charset="0"/>
                <a:cs typeface="Times New Roman" panose="02020603050405020304" pitchFamily="18" charset="0"/>
              </a:rPr>
              <a:t>Seidl</a:t>
            </a:r>
            <a:r>
              <a:rPr lang="en-US" sz="1100" dirty="0">
                <a:effectLst/>
                <a:ea typeface="Times New Roman" panose="02020603050405020304" pitchFamily="18" charset="0"/>
                <a:cs typeface="Times New Roman" panose="02020603050405020304" pitchFamily="18" charset="0"/>
              </a:rPr>
              <a:t>, R., 2022. Post-disturbance canopy recovery and the resilience of Europe’s forests. Glob. Ecol. </a:t>
            </a:r>
            <a:r>
              <a:rPr lang="en-US" sz="1100" dirty="0" err="1">
                <a:effectLst/>
                <a:ea typeface="Times New Roman" panose="02020603050405020304" pitchFamily="18" charset="0"/>
                <a:cs typeface="Times New Roman" panose="02020603050405020304" pitchFamily="18" charset="0"/>
              </a:rPr>
              <a:t>Biogeogr</a:t>
            </a:r>
            <a:r>
              <a:rPr lang="en-US" sz="1100" dirty="0">
                <a:effectLst/>
                <a:ea typeface="Times New Roman" panose="02020603050405020304" pitchFamily="18" charset="0"/>
                <a:cs typeface="Times New Roman" panose="02020603050405020304" pitchFamily="18" charset="0"/>
              </a:rPr>
              <a:t>. 31, 25–36. https://doi.org/10.1111/geb.13406.</a:t>
            </a:r>
            <a:endParaRPr lang="en-US" sz="1100" u="sng" dirty="0">
              <a:solidFill>
                <a:srgbClr val="0070C0"/>
              </a:solidFill>
            </a:endParaRPr>
          </a:p>
          <a:p>
            <a:pPr indent="-457200">
              <a:lnSpc>
                <a:spcPts val="2100"/>
              </a:lnSpc>
            </a:pPr>
            <a:r>
              <a:rPr lang="en-CA" sz="1100" dirty="0">
                <a:effectLst/>
                <a:ea typeface="Times New Roman" panose="02020603050405020304" pitchFamily="18" charset="0"/>
                <a:cs typeface="Times New Roman" panose="02020603050405020304" pitchFamily="18" charset="0"/>
              </a:rPr>
              <a:t>Shi, Hao, </a:t>
            </a:r>
            <a:r>
              <a:rPr lang="en-CA" sz="1100" dirty="0" err="1">
                <a:effectLst/>
                <a:ea typeface="Times New Roman" panose="02020603050405020304" pitchFamily="18" charset="0"/>
                <a:cs typeface="Times New Roman" panose="02020603050405020304" pitchFamily="18" charset="0"/>
              </a:rPr>
              <a:t>Hanqin</a:t>
            </a:r>
            <a:r>
              <a:rPr lang="en-CA" sz="1100" dirty="0">
                <a:effectLst/>
                <a:ea typeface="Times New Roman" panose="02020603050405020304" pitchFamily="18" charset="0"/>
                <a:cs typeface="Times New Roman" panose="02020603050405020304" pitchFamily="18" charset="0"/>
              </a:rPr>
              <a:t> Tian, Stefan Lange, Jia Yang, </a:t>
            </a:r>
            <a:r>
              <a:rPr lang="en-CA" sz="1100" dirty="0" err="1">
                <a:effectLst/>
                <a:ea typeface="Times New Roman" panose="02020603050405020304" pitchFamily="18" charset="0"/>
                <a:cs typeface="Times New Roman" panose="02020603050405020304" pitchFamily="18" charset="0"/>
              </a:rPr>
              <a:t>Shufen</a:t>
            </a:r>
            <a:r>
              <a:rPr lang="en-CA" sz="1100" dirty="0">
                <a:effectLst/>
                <a:ea typeface="Times New Roman" panose="02020603050405020304" pitchFamily="18" charset="0"/>
                <a:cs typeface="Times New Roman" panose="02020603050405020304" pitchFamily="18" charset="0"/>
              </a:rPr>
              <a:t> Pan, </a:t>
            </a:r>
            <a:r>
              <a:rPr lang="en-CA" sz="1100" dirty="0" err="1">
                <a:effectLst/>
                <a:ea typeface="Times New Roman" panose="02020603050405020304" pitchFamily="18" charset="0"/>
                <a:cs typeface="Times New Roman" panose="02020603050405020304" pitchFamily="18" charset="0"/>
              </a:rPr>
              <a:t>Bojie</a:t>
            </a:r>
            <a:r>
              <a:rPr lang="en-CA" sz="1100" dirty="0">
                <a:effectLst/>
                <a:ea typeface="Times New Roman" panose="02020603050405020304" pitchFamily="18" charset="0"/>
                <a:cs typeface="Times New Roman" panose="02020603050405020304" pitchFamily="18" charset="0"/>
              </a:rPr>
              <a:t> Fu, and Christopher P. O. </a:t>
            </a:r>
            <a:r>
              <a:rPr lang="en-CA" sz="1100" dirty="0" err="1">
                <a:effectLst/>
                <a:ea typeface="Times New Roman" panose="02020603050405020304" pitchFamily="18" charset="0"/>
                <a:cs typeface="Times New Roman" panose="02020603050405020304" pitchFamily="18" charset="0"/>
              </a:rPr>
              <a:t>Reyer</a:t>
            </a:r>
            <a:r>
              <a:rPr lang="en-CA" sz="1100" dirty="0">
                <a:effectLst/>
                <a:ea typeface="Times New Roman" panose="02020603050405020304" pitchFamily="18" charset="0"/>
                <a:cs typeface="Times New Roman" panose="02020603050405020304" pitchFamily="18" charset="0"/>
              </a:rPr>
              <a:t>. (2021). Terrestrial Biodiversity Threatened by Increasing Global Aridity Velocity under High-Level Warming. *Proceedings of the National Academy of Sciences, 118*(36), e2015552118. https://doi.org/10.1073/pnas.2015552118.</a:t>
            </a:r>
            <a:endParaRPr lang="en-US" sz="1100" u="sng" dirty="0">
              <a:solidFill>
                <a:srgbClr val="000000"/>
              </a:solidFill>
            </a:endParaRPr>
          </a:p>
          <a:p>
            <a:pPr indent="-457200">
              <a:lnSpc>
                <a:spcPts val="2100"/>
              </a:lnSpc>
              <a:spcBef>
                <a:spcPct val="0"/>
              </a:spcBef>
            </a:pPr>
            <a:r>
              <a:rPr lang="en-CA" sz="1100" b="0" i="0" dirty="0">
                <a:solidFill>
                  <a:srgbClr val="0D0D0D"/>
                </a:solidFill>
                <a:effectLst/>
              </a:rPr>
              <a:t>Strobl, C., </a:t>
            </a:r>
            <a:r>
              <a:rPr lang="en-CA" sz="1100" b="0" i="0" dirty="0" err="1">
                <a:solidFill>
                  <a:srgbClr val="0D0D0D"/>
                </a:solidFill>
                <a:effectLst/>
              </a:rPr>
              <a:t>Boulesteix</a:t>
            </a:r>
            <a:r>
              <a:rPr lang="en-CA" sz="1100" b="0" i="0" dirty="0">
                <a:solidFill>
                  <a:srgbClr val="0D0D0D"/>
                </a:solidFill>
                <a:effectLst/>
              </a:rPr>
              <a:t>, A.-L., </a:t>
            </a:r>
            <a:r>
              <a:rPr lang="en-CA" sz="1100" b="0" i="0" dirty="0" err="1">
                <a:solidFill>
                  <a:srgbClr val="0D0D0D"/>
                </a:solidFill>
                <a:effectLst/>
              </a:rPr>
              <a:t>Kneib</a:t>
            </a:r>
            <a:r>
              <a:rPr lang="en-CA" sz="1100" b="0" i="0" dirty="0">
                <a:solidFill>
                  <a:srgbClr val="0D0D0D"/>
                </a:solidFill>
                <a:effectLst/>
              </a:rPr>
              <a:t>, T., Augustin, T., &amp; </a:t>
            </a:r>
            <a:r>
              <a:rPr lang="en-CA" sz="1100" b="0" i="0" dirty="0" err="1">
                <a:solidFill>
                  <a:srgbClr val="0D0D0D"/>
                </a:solidFill>
                <a:effectLst/>
              </a:rPr>
              <a:t>Zeileis</a:t>
            </a:r>
            <a:r>
              <a:rPr lang="en-CA" sz="1100" b="0" i="0" dirty="0">
                <a:solidFill>
                  <a:srgbClr val="0D0D0D"/>
                </a:solidFill>
                <a:effectLst/>
              </a:rPr>
              <a:t>, A. (2008). Conditional variable importance for random forests. BMC Bioinformatics, 9, 307. </a:t>
            </a:r>
            <a:r>
              <a:rPr lang="en-CA" sz="1100" b="0" i="0" u="none" strike="noStrike" dirty="0">
                <a:effectLst/>
                <a:hlinkClick r:id="rId10"/>
              </a:rPr>
              <a:t>https://doi.org/10.1186/1471-2105-9-307</a:t>
            </a:r>
            <a:endParaRPr lang="en-CA" sz="1100" b="0" i="0" u="none" strike="noStrike" dirty="0">
              <a:effectLst/>
            </a:endParaRPr>
          </a:p>
          <a:p>
            <a:pPr indent="-457200">
              <a:lnSpc>
                <a:spcPts val="2100"/>
              </a:lnSpc>
              <a:spcBef>
                <a:spcPct val="0"/>
              </a:spcBef>
            </a:pPr>
            <a:r>
              <a:rPr lang="en-US" sz="1100" b="0" i="0" dirty="0">
                <a:solidFill>
                  <a:srgbClr val="0D0D0D"/>
                </a:solidFill>
                <a:effectLst/>
              </a:rPr>
              <a:t>Vanderhoof, M., &amp; </a:t>
            </a:r>
            <a:r>
              <a:rPr lang="en-US" sz="1100" b="0" i="0" dirty="0" err="1">
                <a:solidFill>
                  <a:srgbClr val="0D0D0D"/>
                </a:solidFill>
                <a:effectLst/>
              </a:rPr>
              <a:t>Hawbaker</a:t>
            </a:r>
            <a:r>
              <a:rPr lang="en-US" sz="1100" b="0" i="0" dirty="0">
                <a:solidFill>
                  <a:srgbClr val="0D0D0D"/>
                </a:solidFill>
                <a:effectLst/>
              </a:rPr>
              <a:t>, T. (2018). It matters when you measure it: Using snow-cover normalized difference vegetation index (NDVI) to isolate post-fire conifer regeneration. International Journal of Wildland Fire, 27. </a:t>
            </a:r>
            <a:r>
              <a:rPr lang="en-US" sz="1100" b="0" i="0" u="none" strike="noStrike" dirty="0">
                <a:effectLst/>
                <a:hlinkClick r:id="rId11"/>
              </a:rPr>
              <a:t>https://doi.org/10.1071/WF18075</a:t>
            </a:r>
            <a:r>
              <a:rPr lang="en-US" sz="1100" b="0" i="0" dirty="0">
                <a:solidFill>
                  <a:srgbClr val="0D0D0D"/>
                </a:solidFill>
                <a:effectLst/>
              </a:rPr>
              <a:t>.</a:t>
            </a:r>
          </a:p>
          <a:p>
            <a:pPr indent="-457200">
              <a:lnSpc>
                <a:spcPts val="2100"/>
              </a:lnSpc>
              <a:spcBef>
                <a:spcPct val="0"/>
              </a:spcBef>
            </a:pPr>
            <a:r>
              <a:rPr lang="en-CA" sz="1100" dirty="0" err="1">
                <a:effectLst/>
                <a:ea typeface="Times New Roman" panose="02020603050405020304" pitchFamily="18" charset="0"/>
                <a:cs typeface="Times New Roman" panose="02020603050405020304" pitchFamily="18" charset="0"/>
              </a:rPr>
              <a:t>Tompalski</a:t>
            </a:r>
            <a:r>
              <a:rPr lang="en-CA" sz="1100" dirty="0">
                <a:effectLst/>
                <a:ea typeface="Times New Roman" panose="02020603050405020304" pitchFamily="18" charset="0"/>
                <a:cs typeface="Times New Roman" panose="02020603050405020304" pitchFamily="18" charset="0"/>
              </a:rPr>
              <a:t>, P., Coops, N.C., White, J.C., Goodbody, T.R.H., </a:t>
            </a:r>
            <a:r>
              <a:rPr lang="en-CA" sz="1100" dirty="0" err="1">
                <a:effectLst/>
                <a:ea typeface="Times New Roman" panose="02020603050405020304" pitchFamily="18" charset="0"/>
                <a:cs typeface="Times New Roman" panose="02020603050405020304" pitchFamily="18" charset="0"/>
              </a:rPr>
              <a:t>Hennigar</a:t>
            </a:r>
            <a:r>
              <a:rPr lang="en-CA" sz="1100" dirty="0">
                <a:effectLst/>
                <a:ea typeface="Times New Roman" panose="02020603050405020304" pitchFamily="18" charset="0"/>
                <a:cs typeface="Times New Roman" panose="02020603050405020304" pitchFamily="18" charset="0"/>
              </a:rPr>
              <a:t>, C.R., </a:t>
            </a:r>
            <a:r>
              <a:rPr lang="en-CA" sz="1100" dirty="0" err="1">
                <a:effectLst/>
                <a:ea typeface="Times New Roman" panose="02020603050405020304" pitchFamily="18" charset="0"/>
                <a:cs typeface="Times New Roman" panose="02020603050405020304" pitchFamily="18" charset="0"/>
              </a:rPr>
              <a:t>Wulder</a:t>
            </a:r>
            <a:r>
              <a:rPr lang="en-CA" sz="1100" dirty="0">
                <a:effectLst/>
                <a:ea typeface="Times New Roman" panose="02020603050405020304" pitchFamily="18" charset="0"/>
                <a:cs typeface="Times New Roman" panose="02020603050405020304" pitchFamily="18" charset="0"/>
              </a:rPr>
              <a:t>, M.A., et al. (2021). Estimating changes in forest attributes and enhancing growth projections: a review of existing approaches and future directions using airborne 3D point cloud data. *Current Forestry Reports, 7*(1), 1–24.</a:t>
            </a:r>
            <a:endParaRPr lang="en-CA" sz="1100" b="0" i="0" u="none" strike="noStrike" dirty="0">
              <a:effectLst/>
            </a:endParaRPr>
          </a:p>
          <a:p>
            <a:pPr indent="-457200">
              <a:lnSpc>
                <a:spcPts val="2100"/>
              </a:lnSpc>
              <a:spcBef>
                <a:spcPct val="0"/>
              </a:spcBef>
            </a:pPr>
            <a:r>
              <a:rPr lang="en-CA" sz="1100" dirty="0" err="1">
                <a:effectLst/>
                <a:ea typeface="Times New Roman" panose="02020603050405020304" pitchFamily="18" charset="0"/>
                <a:cs typeface="Times New Roman" panose="02020603050405020304" pitchFamily="18" charset="0"/>
              </a:rPr>
              <a:t>Wulder</a:t>
            </a:r>
            <a:r>
              <a:rPr lang="en-CA" sz="1100" dirty="0">
                <a:effectLst/>
                <a:ea typeface="Times New Roman" panose="02020603050405020304" pitchFamily="18" charset="0"/>
                <a:cs typeface="Times New Roman" panose="02020603050405020304" pitchFamily="18" charset="0"/>
              </a:rPr>
              <a:t>, M.A., </a:t>
            </a:r>
            <a:r>
              <a:rPr lang="en-CA" sz="1100" dirty="0" err="1">
                <a:effectLst/>
                <a:ea typeface="Times New Roman" panose="02020603050405020304" pitchFamily="18" charset="0"/>
                <a:cs typeface="Times New Roman" panose="02020603050405020304" pitchFamily="18" charset="0"/>
              </a:rPr>
              <a:t>Masek</a:t>
            </a:r>
            <a:r>
              <a:rPr lang="en-CA" sz="1100" dirty="0">
                <a:effectLst/>
                <a:ea typeface="Times New Roman" panose="02020603050405020304" pitchFamily="18" charset="0"/>
                <a:cs typeface="Times New Roman" panose="02020603050405020304" pitchFamily="18" charset="0"/>
              </a:rPr>
              <a:t>, J.G., Cohen, W.B., Loveland, T.R., Woodcock, C.E., (2012). Opening the archive: How free data has enabled the science and monitoring promise of Landsat. *Remote Sensing of Environment, 122*, 2–10. </a:t>
            </a:r>
            <a:r>
              <a:rPr lang="en-CA" sz="1100" dirty="0">
                <a:effectLst/>
                <a:ea typeface="Times New Roman" panose="02020603050405020304" pitchFamily="18" charset="0"/>
                <a:cs typeface="Times New Roman" panose="02020603050405020304" pitchFamily="18" charset="0"/>
                <a:hlinkClick r:id="rId12"/>
              </a:rPr>
              <a:t>https://doi.org/10.1016/j.rse.2012.01.010</a:t>
            </a:r>
            <a:r>
              <a:rPr lang="en-CA" sz="1100" dirty="0">
                <a:effectLst/>
                <a:ea typeface="Times New Roman" panose="02020603050405020304" pitchFamily="18" charset="0"/>
                <a:cs typeface="Times New Roman" panose="02020603050405020304" pitchFamily="18" charset="0"/>
              </a:rPr>
              <a:t>.</a:t>
            </a:r>
          </a:p>
          <a:p>
            <a:pPr indent="-457200">
              <a:lnSpc>
                <a:spcPts val="2100"/>
              </a:lnSpc>
              <a:spcBef>
                <a:spcPct val="0"/>
              </a:spcBef>
            </a:pPr>
            <a:r>
              <a:rPr lang="en-CA" sz="1100" dirty="0">
                <a:effectLst/>
                <a:ea typeface="Times New Roman" panose="02020603050405020304" pitchFamily="18" charset="0"/>
                <a:cs typeface="Times New Roman" panose="02020603050405020304" pitchFamily="18" charset="0"/>
              </a:rPr>
              <a:t>Zhao, K., </a:t>
            </a:r>
            <a:r>
              <a:rPr lang="en-CA" sz="1100" dirty="0" err="1">
                <a:effectLst/>
                <a:ea typeface="Times New Roman" panose="02020603050405020304" pitchFamily="18" charset="0"/>
                <a:cs typeface="Times New Roman" panose="02020603050405020304" pitchFamily="18" charset="0"/>
              </a:rPr>
              <a:t>Wulder</a:t>
            </a:r>
            <a:r>
              <a:rPr lang="en-CA" sz="1100" dirty="0">
                <a:effectLst/>
                <a:ea typeface="Times New Roman" panose="02020603050405020304" pitchFamily="18" charset="0"/>
                <a:cs typeface="Times New Roman" panose="02020603050405020304" pitchFamily="18" charset="0"/>
              </a:rPr>
              <a:t>, M.A., Hu, T., Bright, R., Wu, Q., Qin, H., Li, Y., Toman, E., Mallick, B., Zhang, X., &amp; Brown, M. (2019). Detecting change-point, trend, and seasonality in satellite time series data to track abrupt changes and nonlinear dynamics: A Bayesian ensemble algorithm. *Remote Sensing of Environment, 232*, 111181. https://doi.org/10.1016/j.rse.2019.04.034</a:t>
            </a:r>
          </a:p>
          <a:p>
            <a:pPr indent="-457200">
              <a:lnSpc>
                <a:spcPts val="2100"/>
              </a:lnSpc>
              <a:spcBef>
                <a:spcPct val="0"/>
              </a:spcBef>
            </a:pPr>
            <a:r>
              <a:rPr lang="en-CA" sz="1100" dirty="0">
                <a:effectLst/>
              </a:rPr>
              <a:t>Zhou, </a:t>
            </a:r>
            <a:r>
              <a:rPr lang="en-CA" sz="1100" dirty="0" err="1">
                <a:effectLst/>
              </a:rPr>
              <a:t>Mingxing</a:t>
            </a:r>
            <a:r>
              <a:rPr lang="en-CA" sz="1100" dirty="0">
                <a:effectLst/>
              </a:rPr>
              <a:t>, </a:t>
            </a:r>
            <a:r>
              <a:rPr lang="en-CA" sz="1100" dirty="0" err="1">
                <a:effectLst/>
              </a:rPr>
              <a:t>Dengqiu</a:t>
            </a:r>
            <a:r>
              <a:rPr lang="en-CA" sz="1100" dirty="0">
                <a:effectLst/>
              </a:rPr>
              <a:t> Li, </a:t>
            </a:r>
            <a:r>
              <a:rPr lang="en-CA" sz="1100" dirty="0" err="1">
                <a:effectLst/>
              </a:rPr>
              <a:t>Kuo</a:t>
            </a:r>
            <a:r>
              <a:rPr lang="en-CA" sz="1100" dirty="0">
                <a:effectLst/>
              </a:rPr>
              <a:t> Liao, and </a:t>
            </a:r>
            <a:r>
              <a:rPr lang="en-CA" sz="1100" dirty="0" err="1">
                <a:effectLst/>
              </a:rPr>
              <a:t>Dengsheng</a:t>
            </a:r>
            <a:r>
              <a:rPr lang="en-CA" sz="1100" dirty="0">
                <a:effectLst/>
              </a:rPr>
              <a:t> Lu. “Integration of Landsat Time-Series Vegetation Indices Improves Consistency of Change Detection.” </a:t>
            </a:r>
            <a:r>
              <a:rPr lang="en-CA" sz="1100" i="1" dirty="0">
                <a:effectLst/>
              </a:rPr>
              <a:t>International Journal of Digital Earth</a:t>
            </a:r>
            <a:r>
              <a:rPr lang="en-CA" sz="1100" dirty="0">
                <a:effectLst/>
              </a:rPr>
              <a:t> 16, no. 1 (October 2, 2023): 1276–99. </a:t>
            </a:r>
            <a:r>
              <a:rPr lang="en-CA" sz="1100" dirty="0">
                <a:effectLst/>
                <a:hlinkClick r:id="rId13"/>
              </a:rPr>
              <a:t>https://doi.org/10.1080/17538947.2023.2200040</a:t>
            </a:r>
            <a:r>
              <a:rPr lang="en-CA" sz="1100" dirty="0">
                <a:effectLst/>
              </a:rPr>
              <a:t>.</a:t>
            </a:r>
          </a:p>
          <a:p>
            <a:pPr indent="-457200">
              <a:lnSpc>
                <a:spcPts val="2100"/>
              </a:lnSpc>
              <a:spcBef>
                <a:spcPct val="0"/>
              </a:spcBef>
            </a:pPr>
            <a:endParaRPr lang="en-CA" sz="1100" dirty="0">
              <a:effectLst/>
              <a:ea typeface="Times New Roman" panose="02020603050405020304" pitchFamily="18" charset="0"/>
              <a:cs typeface="Times New Roman" panose="02020603050405020304" pitchFamily="18" charset="0"/>
            </a:endParaRPr>
          </a:p>
          <a:p>
            <a:pPr>
              <a:lnSpc>
                <a:spcPts val="2100"/>
              </a:lnSpc>
              <a:spcBef>
                <a:spcPct val="0"/>
              </a:spcBef>
            </a:pPr>
            <a:endParaRPr lang="en-CA" sz="1200" b="0" i="0" u="none" strike="noStrike" dirty="0">
              <a:effectLst/>
            </a:endParaRPr>
          </a:p>
          <a:p>
            <a:pPr>
              <a:lnSpc>
                <a:spcPts val="2100"/>
              </a:lnSpc>
              <a:spcBef>
                <a:spcPct val="0"/>
              </a:spcBef>
            </a:pPr>
            <a:endParaRPr lang="en-US" sz="1200" u="sng" dirty="0">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63004" y="8170648"/>
            <a:ext cx="6779853" cy="1404398"/>
            <a:chOff x="0" y="0"/>
            <a:chExt cx="9039804" cy="1872531"/>
          </a:xfrm>
        </p:grpSpPr>
        <p:sp>
          <p:nvSpPr>
            <p:cNvPr id="3" name="Freeform 3"/>
            <p:cNvSpPr/>
            <p:nvPr/>
          </p:nvSpPr>
          <p:spPr>
            <a:xfrm>
              <a:off x="0" y="0"/>
              <a:ext cx="9039860" cy="1872488"/>
            </a:xfrm>
            <a:custGeom>
              <a:avLst/>
              <a:gdLst/>
              <a:ahLst/>
              <a:cxnLst/>
              <a:rect l="l" t="t" r="r" b="b"/>
              <a:pathLst>
                <a:path w="9039860" h="1872488">
                  <a:moveTo>
                    <a:pt x="0" y="0"/>
                  </a:moveTo>
                  <a:lnTo>
                    <a:pt x="9039860" y="0"/>
                  </a:lnTo>
                  <a:lnTo>
                    <a:pt x="9039860" y="1872488"/>
                  </a:lnTo>
                  <a:lnTo>
                    <a:pt x="0" y="1872488"/>
                  </a:lnTo>
                  <a:lnTo>
                    <a:pt x="0" y="0"/>
                  </a:lnTo>
                  <a:close/>
                </a:path>
              </a:pathLst>
            </a:custGeom>
            <a:blipFill>
              <a:blip r:embed="rId2"/>
              <a:stretch>
                <a:fillRect b="-2"/>
              </a:stretch>
            </a:blipFill>
          </p:spPr>
        </p:sp>
      </p:grpSp>
      <p:grpSp>
        <p:nvGrpSpPr>
          <p:cNvPr id="4" name="Group 4"/>
          <p:cNvGrpSpPr/>
          <p:nvPr/>
        </p:nvGrpSpPr>
        <p:grpSpPr>
          <a:xfrm>
            <a:off x="8042907" y="7842621"/>
            <a:ext cx="3263090" cy="1410558"/>
            <a:chOff x="0" y="0"/>
            <a:chExt cx="4350787" cy="1880744"/>
          </a:xfrm>
        </p:grpSpPr>
        <p:sp>
          <p:nvSpPr>
            <p:cNvPr id="5" name="Freeform 5"/>
            <p:cNvSpPr/>
            <p:nvPr/>
          </p:nvSpPr>
          <p:spPr>
            <a:xfrm>
              <a:off x="0" y="0"/>
              <a:ext cx="4350766" cy="1880743"/>
            </a:xfrm>
            <a:custGeom>
              <a:avLst/>
              <a:gdLst/>
              <a:ahLst/>
              <a:cxnLst/>
              <a:rect l="l" t="t" r="r" b="b"/>
              <a:pathLst>
                <a:path w="4350766" h="1880743">
                  <a:moveTo>
                    <a:pt x="0" y="0"/>
                  </a:moveTo>
                  <a:lnTo>
                    <a:pt x="4350766" y="0"/>
                  </a:lnTo>
                  <a:lnTo>
                    <a:pt x="4350766" y="1880743"/>
                  </a:lnTo>
                  <a:lnTo>
                    <a:pt x="0" y="1880743"/>
                  </a:lnTo>
                  <a:lnTo>
                    <a:pt x="0" y="0"/>
                  </a:lnTo>
                  <a:close/>
                </a:path>
              </a:pathLst>
            </a:custGeom>
            <a:blipFill>
              <a:blip r:embed="rId3"/>
              <a:stretch>
                <a:fillRect/>
              </a:stretch>
            </a:blipFill>
          </p:spPr>
        </p:sp>
      </p:grpSp>
      <p:grpSp>
        <p:nvGrpSpPr>
          <p:cNvPr id="6" name="Group 6"/>
          <p:cNvGrpSpPr/>
          <p:nvPr/>
        </p:nvGrpSpPr>
        <p:grpSpPr>
          <a:xfrm>
            <a:off x="11706047" y="7965026"/>
            <a:ext cx="5156189" cy="1165747"/>
            <a:chOff x="0" y="0"/>
            <a:chExt cx="6874919" cy="1554329"/>
          </a:xfrm>
        </p:grpSpPr>
        <p:sp>
          <p:nvSpPr>
            <p:cNvPr id="7" name="Freeform 7"/>
            <p:cNvSpPr/>
            <p:nvPr/>
          </p:nvSpPr>
          <p:spPr>
            <a:xfrm>
              <a:off x="0" y="0"/>
              <a:ext cx="6874891" cy="1554353"/>
            </a:xfrm>
            <a:custGeom>
              <a:avLst/>
              <a:gdLst/>
              <a:ahLst/>
              <a:cxnLst/>
              <a:rect l="l" t="t" r="r" b="b"/>
              <a:pathLst>
                <a:path w="6874891" h="1554353">
                  <a:moveTo>
                    <a:pt x="0" y="0"/>
                  </a:moveTo>
                  <a:lnTo>
                    <a:pt x="6874891" y="0"/>
                  </a:lnTo>
                  <a:lnTo>
                    <a:pt x="6874891" y="1554353"/>
                  </a:lnTo>
                  <a:lnTo>
                    <a:pt x="0" y="1554353"/>
                  </a:lnTo>
                  <a:lnTo>
                    <a:pt x="0" y="0"/>
                  </a:lnTo>
                  <a:close/>
                </a:path>
              </a:pathLst>
            </a:custGeom>
            <a:blipFill>
              <a:blip r:embed="rId4"/>
              <a:stretch>
                <a:fillRect t="-213" b="-212"/>
              </a:stretch>
            </a:blipFill>
          </p:spPr>
        </p:sp>
      </p:grpSp>
      <p:sp>
        <p:nvSpPr>
          <p:cNvPr id="8" name="TextBox 8"/>
          <p:cNvSpPr txBox="1"/>
          <p:nvPr/>
        </p:nvSpPr>
        <p:spPr>
          <a:xfrm>
            <a:off x="1879184" y="2476500"/>
            <a:ext cx="15590520" cy="1724025"/>
          </a:xfrm>
          <a:prstGeom prst="rect">
            <a:avLst/>
          </a:prstGeom>
        </p:spPr>
        <p:txBody>
          <a:bodyPr lIns="0" tIns="0" rIns="0" bIns="0" rtlCol="0" anchor="t">
            <a:spAutoFit/>
          </a:bodyPr>
          <a:lstStyle/>
          <a:p>
            <a:pPr algn="l">
              <a:lnSpc>
                <a:spcPts val="10799"/>
              </a:lnSpc>
            </a:pPr>
            <a:r>
              <a:rPr lang="en-US" sz="9999" spc="-59" dirty="0">
                <a:solidFill>
                  <a:srgbClr val="000000"/>
                </a:solidFill>
                <a:latin typeface="Calibri (MS) Bold"/>
              </a:rPr>
              <a:t>Thank you!</a:t>
            </a:r>
          </a:p>
        </p:txBody>
      </p:sp>
      <p:sp>
        <p:nvSpPr>
          <p:cNvPr id="9" name="TextBox 9"/>
          <p:cNvSpPr txBox="1"/>
          <p:nvPr/>
        </p:nvSpPr>
        <p:spPr>
          <a:xfrm>
            <a:off x="-1432560" y="9967595"/>
            <a:ext cx="1950720" cy="273685"/>
          </a:xfrm>
          <a:prstGeom prst="rect">
            <a:avLst/>
          </a:prstGeom>
        </p:spPr>
        <p:txBody>
          <a:bodyPr lIns="0" tIns="0" rIns="0" bIns="0" rtlCol="0" anchor="t">
            <a:spAutoFit/>
          </a:bodyPr>
          <a:lstStyle/>
          <a:p>
            <a:pPr algn="r">
              <a:lnSpc>
                <a:spcPts val="3359"/>
              </a:lnSpc>
            </a:pPr>
            <a:r>
              <a:rPr lang="en-US" sz="2799" spc="26">
                <a:solidFill>
                  <a:srgbClr val="898989"/>
                </a:solidFill>
                <a:latin typeface="TT Rounds Condensed"/>
              </a:rPr>
              <a:t>7</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07317" y="997260"/>
            <a:ext cx="5617654" cy="2588038"/>
            <a:chOff x="0" y="0"/>
            <a:chExt cx="7490206" cy="3450717"/>
          </a:xfrm>
        </p:grpSpPr>
        <p:sp>
          <p:nvSpPr>
            <p:cNvPr id="3" name="Freeform 3"/>
            <p:cNvSpPr/>
            <p:nvPr/>
          </p:nvSpPr>
          <p:spPr>
            <a:xfrm>
              <a:off x="0" y="0"/>
              <a:ext cx="7490206" cy="3450717"/>
            </a:xfrm>
            <a:custGeom>
              <a:avLst/>
              <a:gdLst/>
              <a:ahLst/>
              <a:cxnLst/>
              <a:rect l="l" t="t" r="r" b="b"/>
              <a:pathLst>
                <a:path w="7490206" h="3450717">
                  <a:moveTo>
                    <a:pt x="0" y="0"/>
                  </a:moveTo>
                  <a:lnTo>
                    <a:pt x="7490206" y="0"/>
                  </a:lnTo>
                  <a:lnTo>
                    <a:pt x="7490206" y="3450717"/>
                  </a:lnTo>
                  <a:lnTo>
                    <a:pt x="0" y="3450717"/>
                  </a:lnTo>
                  <a:lnTo>
                    <a:pt x="0" y="0"/>
                  </a:lnTo>
                  <a:close/>
                </a:path>
              </a:pathLst>
            </a:custGeom>
            <a:blipFill>
              <a:blip r:embed="rId3"/>
              <a:stretch>
                <a:fillRect l="-13391" r="-13391"/>
              </a:stretch>
            </a:blipFill>
          </p:spPr>
        </p:sp>
      </p:grpSp>
      <p:grpSp>
        <p:nvGrpSpPr>
          <p:cNvPr id="4" name="Group 4"/>
          <p:cNvGrpSpPr/>
          <p:nvPr/>
        </p:nvGrpSpPr>
        <p:grpSpPr>
          <a:xfrm rot="-62059">
            <a:off x="13856254" y="3585295"/>
            <a:ext cx="3020092" cy="2870263"/>
            <a:chOff x="0" y="0"/>
            <a:chExt cx="4026789" cy="3827018"/>
          </a:xfrm>
        </p:grpSpPr>
        <p:sp>
          <p:nvSpPr>
            <p:cNvPr id="5" name="Freeform 5"/>
            <p:cNvSpPr/>
            <p:nvPr/>
          </p:nvSpPr>
          <p:spPr>
            <a:xfrm>
              <a:off x="0" y="0"/>
              <a:ext cx="4026789" cy="3827018"/>
            </a:xfrm>
            <a:custGeom>
              <a:avLst/>
              <a:gdLst/>
              <a:ahLst/>
              <a:cxnLst/>
              <a:rect l="l" t="t" r="r" b="b"/>
              <a:pathLst>
                <a:path w="4026789" h="3827018">
                  <a:moveTo>
                    <a:pt x="0" y="0"/>
                  </a:moveTo>
                  <a:lnTo>
                    <a:pt x="4026789" y="0"/>
                  </a:lnTo>
                  <a:lnTo>
                    <a:pt x="4026789" y="3827018"/>
                  </a:lnTo>
                  <a:lnTo>
                    <a:pt x="0" y="3827018"/>
                  </a:lnTo>
                  <a:lnTo>
                    <a:pt x="0" y="0"/>
                  </a:lnTo>
                  <a:close/>
                </a:path>
              </a:pathLst>
            </a:custGeom>
            <a:blipFill>
              <a:blip r:embed="rId4"/>
              <a:stretch>
                <a:fillRect l="-21099" r="-21099"/>
              </a:stretch>
            </a:blipFill>
          </p:spPr>
        </p:sp>
      </p:grpSp>
      <p:grpSp>
        <p:nvGrpSpPr>
          <p:cNvPr id="6" name="Group 6"/>
          <p:cNvGrpSpPr/>
          <p:nvPr/>
        </p:nvGrpSpPr>
        <p:grpSpPr>
          <a:xfrm>
            <a:off x="12507314" y="6482583"/>
            <a:ext cx="5100256" cy="3064573"/>
            <a:chOff x="0" y="0"/>
            <a:chExt cx="6800342" cy="4086098"/>
          </a:xfrm>
        </p:grpSpPr>
        <p:sp>
          <p:nvSpPr>
            <p:cNvPr id="7" name="Freeform 7"/>
            <p:cNvSpPr/>
            <p:nvPr/>
          </p:nvSpPr>
          <p:spPr>
            <a:xfrm>
              <a:off x="0" y="0"/>
              <a:ext cx="6800342" cy="4086098"/>
            </a:xfrm>
            <a:custGeom>
              <a:avLst/>
              <a:gdLst/>
              <a:ahLst/>
              <a:cxnLst/>
              <a:rect l="l" t="t" r="r" b="b"/>
              <a:pathLst>
                <a:path w="6800342" h="4086098">
                  <a:moveTo>
                    <a:pt x="0" y="0"/>
                  </a:moveTo>
                  <a:lnTo>
                    <a:pt x="6800342" y="0"/>
                  </a:lnTo>
                  <a:lnTo>
                    <a:pt x="6800342" y="4086098"/>
                  </a:lnTo>
                  <a:lnTo>
                    <a:pt x="0" y="4086098"/>
                  </a:lnTo>
                  <a:lnTo>
                    <a:pt x="0" y="0"/>
                  </a:lnTo>
                  <a:close/>
                </a:path>
              </a:pathLst>
            </a:custGeom>
            <a:blipFill>
              <a:blip r:embed="rId5"/>
              <a:stretch>
                <a:fillRect l="-3316" r="-3316"/>
              </a:stretch>
            </a:blipFill>
          </p:spPr>
        </p:sp>
      </p:grpSp>
      <p:grpSp>
        <p:nvGrpSpPr>
          <p:cNvPr id="8" name="Group 8"/>
          <p:cNvGrpSpPr/>
          <p:nvPr/>
        </p:nvGrpSpPr>
        <p:grpSpPr>
          <a:xfrm>
            <a:off x="11133241" y="3558271"/>
            <a:ext cx="2748153" cy="2924270"/>
            <a:chOff x="0" y="0"/>
            <a:chExt cx="3664204" cy="3899027"/>
          </a:xfrm>
        </p:grpSpPr>
        <p:sp>
          <p:nvSpPr>
            <p:cNvPr id="9" name="Freeform 9"/>
            <p:cNvSpPr/>
            <p:nvPr/>
          </p:nvSpPr>
          <p:spPr>
            <a:xfrm>
              <a:off x="0" y="0"/>
              <a:ext cx="3664204" cy="3899027"/>
            </a:xfrm>
            <a:custGeom>
              <a:avLst/>
              <a:gdLst/>
              <a:ahLst/>
              <a:cxnLst/>
              <a:rect l="l" t="t" r="r" b="b"/>
              <a:pathLst>
                <a:path w="3664204" h="3899027">
                  <a:moveTo>
                    <a:pt x="0" y="0"/>
                  </a:moveTo>
                  <a:lnTo>
                    <a:pt x="3664204" y="0"/>
                  </a:lnTo>
                  <a:lnTo>
                    <a:pt x="3664204" y="3899027"/>
                  </a:lnTo>
                  <a:lnTo>
                    <a:pt x="0" y="3899027"/>
                  </a:lnTo>
                  <a:lnTo>
                    <a:pt x="0" y="0"/>
                  </a:lnTo>
                  <a:close/>
                </a:path>
              </a:pathLst>
            </a:custGeom>
            <a:blipFill>
              <a:blip r:embed="rId6"/>
              <a:stretch>
                <a:fillRect l="-77804" r="-77804"/>
              </a:stretch>
            </a:blipFill>
          </p:spPr>
        </p:sp>
      </p:grpSp>
      <p:sp>
        <p:nvSpPr>
          <p:cNvPr id="10" name="TextBox 10"/>
          <p:cNvSpPr txBox="1"/>
          <p:nvPr/>
        </p:nvSpPr>
        <p:spPr>
          <a:xfrm>
            <a:off x="-5029770" y="313287"/>
            <a:ext cx="17171114" cy="1092225"/>
          </a:xfrm>
          <a:prstGeom prst="rect">
            <a:avLst/>
          </a:prstGeom>
        </p:spPr>
        <p:txBody>
          <a:bodyPr lIns="0" tIns="0" rIns="0" bIns="0" rtlCol="0" anchor="t">
            <a:spAutoFit/>
          </a:bodyPr>
          <a:lstStyle/>
          <a:p>
            <a:pPr algn="ctr">
              <a:lnSpc>
                <a:spcPts val="3987"/>
              </a:lnSpc>
            </a:pPr>
            <a:r>
              <a:rPr lang="en-US" sz="4616" spc="-27">
                <a:solidFill>
                  <a:srgbClr val="000000"/>
                </a:solidFill>
                <a:latin typeface="Calibri (MS) Light"/>
              </a:rPr>
              <a:t>Introduction and Background </a:t>
            </a:r>
          </a:p>
          <a:p>
            <a:pPr algn="ctr">
              <a:lnSpc>
                <a:spcPts val="3987"/>
              </a:lnSpc>
            </a:pPr>
            <a:endParaRPr lang="en-US" sz="4616" spc="-27">
              <a:solidFill>
                <a:srgbClr val="000000"/>
              </a:solidFill>
              <a:latin typeface="Calibri (MS) Light"/>
            </a:endParaRPr>
          </a:p>
        </p:txBody>
      </p:sp>
      <p:sp>
        <p:nvSpPr>
          <p:cNvPr id="11" name="TextBox 11"/>
          <p:cNvSpPr txBox="1"/>
          <p:nvPr/>
        </p:nvSpPr>
        <p:spPr>
          <a:xfrm>
            <a:off x="-302209" y="1201889"/>
            <a:ext cx="9446209" cy="578739"/>
          </a:xfrm>
          <a:prstGeom prst="rect">
            <a:avLst/>
          </a:prstGeom>
        </p:spPr>
        <p:txBody>
          <a:bodyPr lIns="0" tIns="0" rIns="0" bIns="0" rtlCol="0" anchor="t">
            <a:spAutoFit/>
          </a:bodyPr>
          <a:lstStyle/>
          <a:p>
            <a:pPr algn="ctr">
              <a:lnSpc>
                <a:spcPts val="3888"/>
              </a:lnSpc>
            </a:pPr>
            <a:r>
              <a:rPr lang="en-US" sz="3600" spc="-20">
                <a:solidFill>
                  <a:srgbClr val="000000"/>
                </a:solidFill>
                <a:latin typeface="Calibri (MS) Bold"/>
              </a:rPr>
              <a:t>Non-stand Replacing Disturbances (NSRs)</a:t>
            </a:r>
          </a:p>
        </p:txBody>
      </p:sp>
      <p:sp>
        <p:nvSpPr>
          <p:cNvPr id="12" name="TextBox 12"/>
          <p:cNvSpPr txBox="1"/>
          <p:nvPr/>
        </p:nvSpPr>
        <p:spPr>
          <a:xfrm>
            <a:off x="246338" y="2253178"/>
            <a:ext cx="9457901" cy="5405140"/>
          </a:xfrm>
          <a:prstGeom prst="rect">
            <a:avLst/>
          </a:prstGeom>
        </p:spPr>
        <p:txBody>
          <a:bodyPr lIns="0" tIns="0" rIns="0" bIns="0" rtlCol="0" anchor="t">
            <a:spAutoFit/>
          </a:bodyPr>
          <a:lstStyle/>
          <a:p>
            <a:pPr marL="738241" lvl="2" indent="-246080" algn="l">
              <a:lnSpc>
                <a:spcPts val="3487"/>
              </a:lnSpc>
              <a:buFont typeface="Arial"/>
              <a:buChar char="⚬"/>
            </a:pPr>
            <a:r>
              <a:rPr lang="en-US" sz="3228" spc="-18">
                <a:solidFill>
                  <a:srgbClr val="000000"/>
                </a:solidFill>
                <a:latin typeface="Calibri (MS) Light"/>
              </a:rPr>
              <a:t>Terrestrial disturbances attributed to climate change and are increasing globally (Shi et al., 2021)</a:t>
            </a:r>
          </a:p>
          <a:p>
            <a:pPr marL="738241" lvl="2" indent="-246080" algn="l">
              <a:lnSpc>
                <a:spcPts val="3487"/>
              </a:lnSpc>
            </a:pPr>
            <a:endParaRPr lang="en-US" sz="3228" spc="-18">
              <a:solidFill>
                <a:srgbClr val="000000"/>
              </a:solidFill>
              <a:latin typeface="Calibri (MS) Light"/>
            </a:endParaRPr>
          </a:p>
          <a:p>
            <a:pPr marL="738241" lvl="2" indent="-246080" algn="l">
              <a:lnSpc>
                <a:spcPts val="3487"/>
              </a:lnSpc>
              <a:buFont typeface="Arial"/>
              <a:buChar char="⚬"/>
            </a:pPr>
            <a:r>
              <a:rPr lang="en-US" sz="3228" spc="-18">
                <a:solidFill>
                  <a:srgbClr val="000000"/>
                </a:solidFill>
                <a:latin typeface="Calibri (MS) Light"/>
              </a:rPr>
              <a:t>NSRs are events that result in complete removal of trees. </a:t>
            </a:r>
          </a:p>
          <a:p>
            <a:pPr marL="738241" lvl="2" indent="-246080" algn="l">
              <a:lnSpc>
                <a:spcPts val="3487"/>
              </a:lnSpc>
            </a:pPr>
            <a:endParaRPr lang="en-US" sz="3228" spc="-18">
              <a:solidFill>
                <a:srgbClr val="000000"/>
              </a:solidFill>
              <a:latin typeface="Calibri (MS) Light"/>
            </a:endParaRPr>
          </a:p>
          <a:p>
            <a:pPr marL="738241" lvl="2" indent="-246080" algn="l">
              <a:lnSpc>
                <a:spcPts val="3487"/>
              </a:lnSpc>
              <a:buFont typeface="Arial"/>
              <a:buChar char="⚬"/>
            </a:pPr>
            <a:r>
              <a:rPr lang="en-US" sz="3228" spc="-18">
                <a:solidFill>
                  <a:srgbClr val="000000"/>
                </a:solidFill>
                <a:latin typeface="Calibri (MS) Light"/>
              </a:rPr>
              <a:t>Lead to heterogenous stand structures relating distribution and quantity of biomass , &amp; changes in ecosystems services ( Payette et al. 1990)</a:t>
            </a:r>
          </a:p>
          <a:p>
            <a:pPr marL="738241" lvl="2" indent="-246080" algn="l">
              <a:lnSpc>
                <a:spcPts val="3487"/>
              </a:lnSpc>
            </a:pPr>
            <a:endParaRPr lang="en-US" sz="3228" spc="-18">
              <a:solidFill>
                <a:srgbClr val="000000"/>
              </a:solidFill>
              <a:latin typeface="Calibri (MS) Light"/>
            </a:endParaRPr>
          </a:p>
          <a:p>
            <a:pPr marL="738241" lvl="2" indent="-246080" algn="l">
              <a:lnSpc>
                <a:spcPts val="3487"/>
              </a:lnSpc>
              <a:buFont typeface="Arial"/>
              <a:buChar char="⚬"/>
            </a:pPr>
            <a:r>
              <a:rPr lang="en-US" sz="3228" spc="-18">
                <a:solidFill>
                  <a:srgbClr val="000000"/>
                </a:solidFill>
                <a:latin typeface="Calibri (MS) Light"/>
              </a:rPr>
              <a:t> Making NSRs critical to monitor for future forest management strategies</a:t>
            </a:r>
          </a:p>
        </p:txBody>
      </p:sp>
      <p:sp>
        <p:nvSpPr>
          <p:cNvPr id="13" name="TextBox 13"/>
          <p:cNvSpPr txBox="1"/>
          <p:nvPr/>
        </p:nvSpPr>
        <p:spPr>
          <a:xfrm>
            <a:off x="15624966" y="3005821"/>
            <a:ext cx="1634334" cy="552450"/>
          </a:xfrm>
          <a:prstGeom prst="rect">
            <a:avLst/>
          </a:prstGeom>
        </p:spPr>
        <p:txBody>
          <a:bodyPr lIns="0" tIns="0" rIns="0" bIns="0" rtlCol="0" anchor="t">
            <a:spAutoFit/>
          </a:bodyPr>
          <a:lstStyle/>
          <a:p>
            <a:pPr algn="ctr">
              <a:lnSpc>
                <a:spcPts val="2100"/>
              </a:lnSpc>
            </a:pPr>
            <a:r>
              <a:rPr lang="en-US" sz="1500">
                <a:solidFill>
                  <a:srgbClr val="000000"/>
                </a:solidFill>
                <a:latin typeface="Canva Sans"/>
              </a:rPr>
              <a:t>(National Parks Service, 2016)</a:t>
            </a:r>
          </a:p>
        </p:txBody>
      </p:sp>
      <p:sp>
        <p:nvSpPr>
          <p:cNvPr id="14" name="TextBox 14"/>
          <p:cNvSpPr txBox="1"/>
          <p:nvPr/>
        </p:nvSpPr>
        <p:spPr>
          <a:xfrm>
            <a:off x="16901987" y="5344839"/>
            <a:ext cx="1138280" cy="645002"/>
          </a:xfrm>
          <a:prstGeom prst="rect">
            <a:avLst/>
          </a:prstGeom>
        </p:spPr>
        <p:txBody>
          <a:bodyPr lIns="0" tIns="0" rIns="0" bIns="0" rtlCol="0" anchor="t">
            <a:spAutoFit/>
          </a:bodyPr>
          <a:lstStyle/>
          <a:p>
            <a:pPr algn="ctr">
              <a:lnSpc>
                <a:spcPts val="1672"/>
              </a:lnSpc>
            </a:pPr>
            <a:r>
              <a:rPr lang="en-US" sz="1193">
                <a:solidFill>
                  <a:srgbClr val="000000"/>
                </a:solidFill>
                <a:latin typeface="Canva Sans"/>
              </a:rPr>
              <a:t>(Public Broadcasting Service, 2019)</a:t>
            </a:r>
          </a:p>
        </p:txBody>
      </p:sp>
      <p:sp>
        <p:nvSpPr>
          <p:cNvPr id="15" name="TextBox 15"/>
          <p:cNvSpPr txBox="1"/>
          <p:nvPr/>
        </p:nvSpPr>
        <p:spPr>
          <a:xfrm>
            <a:off x="12507314" y="9509040"/>
            <a:ext cx="2365148" cy="220171"/>
          </a:xfrm>
          <a:prstGeom prst="rect">
            <a:avLst/>
          </a:prstGeom>
        </p:spPr>
        <p:txBody>
          <a:bodyPr lIns="0" tIns="0" rIns="0" bIns="0" rtlCol="0" anchor="t">
            <a:spAutoFit/>
          </a:bodyPr>
          <a:lstStyle/>
          <a:p>
            <a:pPr algn="ctr">
              <a:lnSpc>
                <a:spcPts val="1672"/>
              </a:lnSpc>
            </a:pPr>
            <a:r>
              <a:rPr lang="en-US" sz="1193">
                <a:solidFill>
                  <a:srgbClr val="000000"/>
                </a:solidFill>
                <a:latin typeface="Canva Sans"/>
              </a:rPr>
              <a:t>(Oregon State University, n.d.)</a:t>
            </a:r>
          </a:p>
        </p:txBody>
      </p:sp>
      <p:sp>
        <p:nvSpPr>
          <p:cNvPr id="16" name="TextBox 16"/>
          <p:cNvSpPr txBox="1"/>
          <p:nvPr/>
        </p:nvSpPr>
        <p:spPr>
          <a:xfrm>
            <a:off x="10842500" y="6444483"/>
            <a:ext cx="1504490" cy="442932"/>
          </a:xfrm>
          <a:prstGeom prst="rect">
            <a:avLst/>
          </a:prstGeom>
        </p:spPr>
        <p:txBody>
          <a:bodyPr lIns="0" tIns="0" rIns="0" bIns="0" rtlCol="0" anchor="t">
            <a:spAutoFit/>
          </a:bodyPr>
          <a:lstStyle/>
          <a:p>
            <a:pPr algn="ctr">
              <a:lnSpc>
                <a:spcPts val="1716"/>
              </a:lnSpc>
            </a:pPr>
            <a:r>
              <a:rPr lang="en-US" sz="1225">
                <a:solidFill>
                  <a:srgbClr val="000000"/>
                </a:solidFill>
                <a:latin typeface="Canva Sans"/>
              </a:rPr>
              <a:t>(University of Santa Barbara, n.d.)</a:t>
            </a:r>
          </a:p>
        </p:txBody>
      </p:sp>
      <p:sp>
        <p:nvSpPr>
          <p:cNvPr id="17" name="TextBox 17"/>
          <p:cNvSpPr txBox="1"/>
          <p:nvPr/>
        </p:nvSpPr>
        <p:spPr>
          <a:xfrm>
            <a:off x="-1661160" y="9967595"/>
            <a:ext cx="1950720" cy="273685"/>
          </a:xfrm>
          <a:prstGeom prst="rect">
            <a:avLst/>
          </a:prstGeom>
        </p:spPr>
        <p:txBody>
          <a:bodyPr lIns="0" tIns="0" rIns="0" bIns="0" rtlCol="0" anchor="t">
            <a:spAutoFit/>
          </a:bodyPr>
          <a:lstStyle/>
          <a:p>
            <a:pPr algn="r">
              <a:lnSpc>
                <a:spcPts val="3359"/>
              </a:lnSpc>
            </a:pPr>
            <a:r>
              <a:rPr lang="en-US" sz="2799" spc="26">
                <a:solidFill>
                  <a:srgbClr val="898989"/>
                </a:solidFill>
                <a:latin typeface="TT Rounds Condensed"/>
              </a:rPr>
              <a:t>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038600" y="257175"/>
            <a:ext cx="15590520" cy="1121786"/>
          </a:xfrm>
          <a:prstGeom prst="rect">
            <a:avLst/>
          </a:prstGeom>
        </p:spPr>
        <p:txBody>
          <a:bodyPr lIns="0" tIns="0" rIns="0" bIns="0" rtlCol="0" anchor="t">
            <a:spAutoFit/>
          </a:bodyPr>
          <a:lstStyle/>
          <a:p>
            <a:pPr algn="ctr">
              <a:lnSpc>
                <a:spcPts val="4199"/>
              </a:lnSpc>
            </a:pPr>
            <a:r>
              <a:rPr lang="en-US" sz="4859" spc="-28">
                <a:solidFill>
                  <a:srgbClr val="000000"/>
                </a:solidFill>
                <a:latin typeface="Calibri (MS) Light"/>
              </a:rPr>
              <a:t>Introduction and Background</a:t>
            </a:r>
          </a:p>
          <a:p>
            <a:pPr algn="ctr">
              <a:lnSpc>
                <a:spcPts val="4199"/>
              </a:lnSpc>
            </a:pPr>
            <a:endParaRPr lang="en-US" sz="4859" spc="-28">
              <a:solidFill>
                <a:srgbClr val="000000"/>
              </a:solidFill>
              <a:latin typeface="Calibri (MS) Light"/>
            </a:endParaRPr>
          </a:p>
        </p:txBody>
      </p:sp>
      <p:sp>
        <p:nvSpPr>
          <p:cNvPr id="3" name="TextBox 3"/>
          <p:cNvSpPr txBox="1"/>
          <p:nvPr/>
        </p:nvSpPr>
        <p:spPr>
          <a:xfrm>
            <a:off x="-1143000" y="1002999"/>
            <a:ext cx="11543760" cy="541536"/>
          </a:xfrm>
          <a:prstGeom prst="rect">
            <a:avLst/>
          </a:prstGeom>
        </p:spPr>
        <p:txBody>
          <a:bodyPr lIns="0" tIns="0" rIns="0" bIns="0" rtlCol="0" anchor="t">
            <a:spAutoFit/>
          </a:bodyPr>
          <a:lstStyle/>
          <a:p>
            <a:pPr algn="ctr">
              <a:lnSpc>
                <a:spcPts val="4040"/>
              </a:lnSpc>
            </a:pPr>
            <a:r>
              <a:rPr lang="en-US" sz="3741" spc="-22">
                <a:solidFill>
                  <a:srgbClr val="000000"/>
                </a:solidFill>
                <a:latin typeface="Calibri (MS) Bold"/>
              </a:rPr>
              <a:t>Conventional Forest Inventories in Canada</a:t>
            </a:r>
          </a:p>
        </p:txBody>
      </p:sp>
      <p:sp>
        <p:nvSpPr>
          <p:cNvPr id="4" name="TextBox 4"/>
          <p:cNvSpPr txBox="1"/>
          <p:nvPr/>
        </p:nvSpPr>
        <p:spPr>
          <a:xfrm>
            <a:off x="301113" y="1652959"/>
            <a:ext cx="12212337" cy="5682344"/>
          </a:xfrm>
          <a:prstGeom prst="rect">
            <a:avLst/>
          </a:prstGeom>
        </p:spPr>
        <p:txBody>
          <a:bodyPr lIns="0" tIns="0" rIns="0" bIns="0" rtlCol="0" anchor="t">
            <a:spAutoFit/>
          </a:bodyPr>
          <a:lstStyle/>
          <a:p>
            <a:pPr marL="676892" lvl="2" indent="-225631" algn="l">
              <a:lnSpc>
                <a:spcPts val="4145"/>
              </a:lnSpc>
              <a:buFont typeface="Arial"/>
              <a:buChar char="⚬"/>
            </a:pPr>
            <a:r>
              <a:rPr lang="en-US" sz="2961" spc="27">
                <a:solidFill>
                  <a:srgbClr val="000000"/>
                </a:solidFill>
                <a:latin typeface="TT Rounds Condensed"/>
              </a:rPr>
              <a:t>Forest inventories in Canada help determine the location, extent, condition, composition, and structure of forests, and play a key role in the sustainable management of resources (Tompalski et al., 2021).  </a:t>
            </a:r>
          </a:p>
          <a:p>
            <a:pPr marL="676892" lvl="2" indent="-225631" algn="l">
              <a:lnSpc>
                <a:spcPts val="4145"/>
              </a:lnSpc>
            </a:pPr>
            <a:endParaRPr lang="en-US" sz="2961" spc="27">
              <a:solidFill>
                <a:srgbClr val="000000"/>
              </a:solidFill>
              <a:latin typeface="TT Rounds Condensed"/>
            </a:endParaRPr>
          </a:p>
          <a:p>
            <a:pPr marL="676892" lvl="2" indent="-225631" algn="l">
              <a:lnSpc>
                <a:spcPts val="4145"/>
              </a:lnSpc>
              <a:buFont typeface="Arial"/>
              <a:buChar char="⚬"/>
            </a:pPr>
            <a:r>
              <a:rPr lang="en-US" sz="2961" spc="27">
                <a:solidFill>
                  <a:srgbClr val="000000"/>
                </a:solidFill>
                <a:latin typeface="TT Rounds Condensed"/>
              </a:rPr>
              <a:t> Conventional forest inventories generally involve a combination of aerial images and ground plots </a:t>
            </a:r>
          </a:p>
          <a:p>
            <a:pPr marL="676892" lvl="2" indent="-225631" algn="l">
              <a:lnSpc>
                <a:spcPts val="4145"/>
              </a:lnSpc>
            </a:pPr>
            <a:endParaRPr lang="en-US" sz="2961" spc="27">
              <a:solidFill>
                <a:srgbClr val="000000"/>
              </a:solidFill>
              <a:latin typeface="TT Rounds Condensed"/>
            </a:endParaRPr>
          </a:p>
          <a:p>
            <a:pPr marL="676892" lvl="2" indent="-225631" algn="l">
              <a:lnSpc>
                <a:spcPts val="4145"/>
              </a:lnSpc>
            </a:pPr>
            <a:endParaRPr lang="en-US" sz="2961" spc="27">
              <a:solidFill>
                <a:srgbClr val="000000"/>
              </a:solidFill>
              <a:latin typeface="TT Rounds Condensed"/>
            </a:endParaRPr>
          </a:p>
          <a:p>
            <a:pPr marL="676892" lvl="2" indent="-225631" algn="l">
              <a:lnSpc>
                <a:spcPts val="4145"/>
              </a:lnSpc>
              <a:buFont typeface="Arial"/>
              <a:buChar char="⚬"/>
            </a:pPr>
            <a:r>
              <a:rPr lang="en-US" sz="2961" spc="27">
                <a:solidFill>
                  <a:srgbClr val="DD280C"/>
                </a:solidFill>
                <a:latin typeface="TT Rounds Condensed Bold"/>
              </a:rPr>
              <a:t>Lack temporal resolution and detail in stand characteristics  to detect and quantify NSRs.</a:t>
            </a:r>
          </a:p>
          <a:p>
            <a:pPr marL="676892" lvl="2" indent="-225631" algn="ctr">
              <a:lnSpc>
                <a:spcPts val="2754"/>
              </a:lnSpc>
            </a:pPr>
            <a:endParaRPr lang="en-US" sz="2961" spc="27">
              <a:solidFill>
                <a:srgbClr val="DD280C"/>
              </a:solidFill>
              <a:latin typeface="TT Rounds Condensed Bold"/>
            </a:endParaRPr>
          </a:p>
        </p:txBody>
      </p:sp>
      <p:sp>
        <p:nvSpPr>
          <p:cNvPr id="5" name="TextBox 5"/>
          <p:cNvSpPr txBox="1"/>
          <p:nvPr/>
        </p:nvSpPr>
        <p:spPr>
          <a:xfrm>
            <a:off x="-1619334" y="9951398"/>
            <a:ext cx="1950720" cy="273685"/>
          </a:xfrm>
          <a:prstGeom prst="rect">
            <a:avLst/>
          </a:prstGeom>
        </p:spPr>
        <p:txBody>
          <a:bodyPr lIns="0" tIns="0" rIns="0" bIns="0" rtlCol="0" anchor="t">
            <a:spAutoFit/>
          </a:bodyPr>
          <a:lstStyle/>
          <a:p>
            <a:pPr algn="r">
              <a:lnSpc>
                <a:spcPts val="3359"/>
              </a:lnSpc>
            </a:pPr>
            <a:r>
              <a:rPr lang="en-US" sz="2799" spc="26">
                <a:solidFill>
                  <a:srgbClr val="898989"/>
                </a:solidFill>
                <a:latin typeface="TT Rounds Condensed"/>
              </a:rPr>
              <a:t>3</a:t>
            </a:r>
          </a:p>
        </p:txBody>
      </p:sp>
      <p:sp>
        <p:nvSpPr>
          <p:cNvPr id="6" name="Freeform 6"/>
          <p:cNvSpPr/>
          <p:nvPr/>
        </p:nvSpPr>
        <p:spPr>
          <a:xfrm>
            <a:off x="14301645" y="5459152"/>
            <a:ext cx="1276602" cy="3095519"/>
          </a:xfrm>
          <a:custGeom>
            <a:avLst/>
            <a:gdLst/>
            <a:ahLst/>
            <a:cxnLst/>
            <a:rect l="l" t="t" r="r" b="b"/>
            <a:pathLst>
              <a:path w="1276602" h="3095519">
                <a:moveTo>
                  <a:pt x="0" y="0"/>
                </a:moveTo>
                <a:lnTo>
                  <a:pt x="1276601" y="0"/>
                </a:lnTo>
                <a:lnTo>
                  <a:pt x="1276601" y="3095518"/>
                </a:lnTo>
                <a:lnTo>
                  <a:pt x="0" y="30955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2398217">
            <a:off x="13178549" y="6139077"/>
            <a:ext cx="1785376" cy="2131793"/>
          </a:xfrm>
          <a:custGeom>
            <a:avLst/>
            <a:gdLst/>
            <a:ahLst/>
            <a:cxnLst/>
            <a:rect l="l" t="t" r="r" b="b"/>
            <a:pathLst>
              <a:path w="1785376" h="2131793">
                <a:moveTo>
                  <a:pt x="0" y="0"/>
                </a:moveTo>
                <a:lnTo>
                  <a:pt x="1785376" y="0"/>
                </a:lnTo>
                <a:lnTo>
                  <a:pt x="1785376" y="2131793"/>
                </a:lnTo>
                <a:lnTo>
                  <a:pt x="0" y="213179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5032202" y="5499788"/>
            <a:ext cx="1276602" cy="3095519"/>
          </a:xfrm>
          <a:custGeom>
            <a:avLst/>
            <a:gdLst/>
            <a:ahLst/>
            <a:cxnLst/>
            <a:rect l="l" t="t" r="r" b="b"/>
            <a:pathLst>
              <a:path w="1276602" h="3095519">
                <a:moveTo>
                  <a:pt x="0" y="0"/>
                </a:moveTo>
                <a:lnTo>
                  <a:pt x="1276601" y="0"/>
                </a:lnTo>
                <a:lnTo>
                  <a:pt x="1276601" y="3095519"/>
                </a:lnTo>
                <a:lnTo>
                  <a:pt x="0" y="30955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15753845" y="5499788"/>
            <a:ext cx="1276602" cy="3095519"/>
          </a:xfrm>
          <a:custGeom>
            <a:avLst/>
            <a:gdLst/>
            <a:ahLst/>
            <a:cxnLst/>
            <a:rect l="l" t="t" r="r" b="b"/>
            <a:pathLst>
              <a:path w="1276602" h="3095519">
                <a:moveTo>
                  <a:pt x="0" y="0"/>
                </a:moveTo>
                <a:lnTo>
                  <a:pt x="1276602" y="0"/>
                </a:lnTo>
                <a:lnTo>
                  <a:pt x="1276602" y="3095519"/>
                </a:lnTo>
                <a:lnTo>
                  <a:pt x="0" y="30955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16726709" y="6320357"/>
            <a:ext cx="923882" cy="884617"/>
          </a:xfrm>
          <a:custGeom>
            <a:avLst/>
            <a:gdLst/>
            <a:ahLst/>
            <a:cxnLst/>
            <a:rect l="l" t="t" r="r" b="b"/>
            <a:pathLst>
              <a:path w="923882" h="884617">
                <a:moveTo>
                  <a:pt x="0" y="0"/>
                </a:moveTo>
                <a:lnTo>
                  <a:pt x="923882" y="0"/>
                </a:lnTo>
                <a:lnTo>
                  <a:pt x="923882" y="884617"/>
                </a:lnTo>
                <a:lnTo>
                  <a:pt x="0" y="88461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292761" y="429600"/>
            <a:ext cx="3774333" cy="4559743"/>
            <a:chOff x="0" y="0"/>
            <a:chExt cx="5032444" cy="6079657"/>
          </a:xfrm>
        </p:grpSpPr>
        <p:sp>
          <p:nvSpPr>
            <p:cNvPr id="3" name="Freeform 3"/>
            <p:cNvSpPr/>
            <p:nvPr/>
          </p:nvSpPr>
          <p:spPr>
            <a:xfrm>
              <a:off x="0" y="0"/>
              <a:ext cx="5032502" cy="6079617"/>
            </a:xfrm>
            <a:custGeom>
              <a:avLst/>
              <a:gdLst/>
              <a:ahLst/>
              <a:cxnLst/>
              <a:rect l="l" t="t" r="r" b="b"/>
              <a:pathLst>
                <a:path w="5032502" h="6079617">
                  <a:moveTo>
                    <a:pt x="0" y="0"/>
                  </a:moveTo>
                  <a:lnTo>
                    <a:pt x="5032502" y="0"/>
                  </a:lnTo>
                  <a:lnTo>
                    <a:pt x="5032502" y="6079617"/>
                  </a:lnTo>
                  <a:lnTo>
                    <a:pt x="0" y="6079617"/>
                  </a:lnTo>
                  <a:lnTo>
                    <a:pt x="0" y="0"/>
                  </a:lnTo>
                  <a:close/>
                </a:path>
              </a:pathLst>
            </a:custGeom>
            <a:blipFill>
              <a:blip r:embed="rId2"/>
              <a:stretch>
                <a:fillRect r="1"/>
              </a:stretch>
            </a:blipFill>
          </p:spPr>
        </p:sp>
      </p:grpSp>
      <p:grpSp>
        <p:nvGrpSpPr>
          <p:cNvPr id="4" name="Group 4"/>
          <p:cNvGrpSpPr/>
          <p:nvPr/>
        </p:nvGrpSpPr>
        <p:grpSpPr>
          <a:xfrm>
            <a:off x="9998160" y="5675946"/>
            <a:ext cx="6363534" cy="3923020"/>
            <a:chOff x="0" y="0"/>
            <a:chExt cx="8484712" cy="5230693"/>
          </a:xfrm>
        </p:grpSpPr>
        <p:sp>
          <p:nvSpPr>
            <p:cNvPr id="5" name="Freeform 5"/>
            <p:cNvSpPr/>
            <p:nvPr/>
          </p:nvSpPr>
          <p:spPr>
            <a:xfrm>
              <a:off x="0" y="0"/>
              <a:ext cx="8484743" cy="5230749"/>
            </a:xfrm>
            <a:custGeom>
              <a:avLst/>
              <a:gdLst/>
              <a:ahLst/>
              <a:cxnLst/>
              <a:rect l="l" t="t" r="r" b="b"/>
              <a:pathLst>
                <a:path w="8484743" h="5230749">
                  <a:moveTo>
                    <a:pt x="0" y="0"/>
                  </a:moveTo>
                  <a:lnTo>
                    <a:pt x="8484743" y="0"/>
                  </a:lnTo>
                  <a:lnTo>
                    <a:pt x="8484743" y="5230749"/>
                  </a:lnTo>
                  <a:lnTo>
                    <a:pt x="0" y="5230749"/>
                  </a:lnTo>
                  <a:lnTo>
                    <a:pt x="0" y="0"/>
                  </a:lnTo>
                  <a:close/>
                </a:path>
              </a:pathLst>
            </a:custGeom>
            <a:blipFill>
              <a:blip r:embed="rId3"/>
              <a:stretch>
                <a:fillRect l="-14131" r="-14131" b="1"/>
              </a:stretch>
            </a:blipFill>
          </p:spPr>
        </p:sp>
      </p:grpSp>
      <p:sp>
        <p:nvSpPr>
          <p:cNvPr id="6" name="TextBox 6"/>
          <p:cNvSpPr txBox="1"/>
          <p:nvPr/>
        </p:nvSpPr>
        <p:spPr>
          <a:xfrm>
            <a:off x="204067" y="914400"/>
            <a:ext cx="6521665" cy="612112"/>
          </a:xfrm>
          <a:prstGeom prst="rect">
            <a:avLst/>
          </a:prstGeom>
        </p:spPr>
        <p:txBody>
          <a:bodyPr lIns="0" tIns="0" rIns="0" bIns="0" rtlCol="0" anchor="t">
            <a:spAutoFit/>
          </a:bodyPr>
          <a:lstStyle/>
          <a:p>
            <a:pPr algn="l">
              <a:lnSpc>
                <a:spcPts val="4585"/>
              </a:lnSpc>
            </a:pPr>
            <a:r>
              <a:rPr lang="en-US" sz="3275">
                <a:solidFill>
                  <a:srgbClr val="000000"/>
                </a:solidFill>
                <a:latin typeface="Canva Sans Bold"/>
              </a:rPr>
              <a:t>BC Aerial Overview  Survey </a:t>
            </a:r>
          </a:p>
        </p:txBody>
      </p:sp>
      <p:sp>
        <p:nvSpPr>
          <p:cNvPr id="7" name="TextBox 7"/>
          <p:cNvSpPr txBox="1"/>
          <p:nvPr/>
        </p:nvSpPr>
        <p:spPr>
          <a:xfrm>
            <a:off x="204067" y="1450312"/>
            <a:ext cx="7558257" cy="4882241"/>
          </a:xfrm>
          <a:prstGeom prst="rect">
            <a:avLst/>
          </a:prstGeom>
        </p:spPr>
        <p:txBody>
          <a:bodyPr lIns="0" tIns="0" rIns="0" bIns="0" rtlCol="0" anchor="t">
            <a:spAutoFit/>
          </a:bodyPr>
          <a:lstStyle/>
          <a:p>
            <a:pPr marL="769926" lvl="2" indent="-256642" algn="l">
              <a:lnSpc>
                <a:spcPts val="4715"/>
              </a:lnSpc>
              <a:buFont typeface="Arial"/>
              <a:buChar char="⚬"/>
            </a:pPr>
            <a:r>
              <a:rPr lang="en-US" sz="3367">
                <a:solidFill>
                  <a:srgbClr val="000000"/>
                </a:solidFill>
                <a:latin typeface="Canva Sans"/>
              </a:rPr>
              <a:t>BC Aerial Overview Survey (AOS) - provincial landscape-level survey.</a:t>
            </a:r>
          </a:p>
          <a:p>
            <a:pPr marL="769926" lvl="2" indent="-256642" algn="l">
              <a:lnSpc>
                <a:spcPts val="4715"/>
              </a:lnSpc>
            </a:pPr>
            <a:endParaRPr lang="en-US" sz="3367">
              <a:solidFill>
                <a:srgbClr val="000000"/>
              </a:solidFill>
              <a:latin typeface="Canva Sans"/>
            </a:endParaRPr>
          </a:p>
          <a:p>
            <a:pPr marL="769926" lvl="2" indent="-256642" algn="l">
              <a:lnSpc>
                <a:spcPts val="4715"/>
              </a:lnSpc>
              <a:buFont typeface="Arial"/>
              <a:buChar char="⚬"/>
            </a:pPr>
            <a:r>
              <a:rPr lang="en-US" sz="3367">
                <a:solidFill>
                  <a:srgbClr val="000000"/>
                </a:solidFill>
                <a:latin typeface="Canva Sans"/>
              </a:rPr>
              <a:t> Used to detect major forest disturbances caused by insects, diseases, animals, and abiotic factors (Coggins et al., 2008).</a:t>
            </a:r>
          </a:p>
        </p:txBody>
      </p:sp>
      <p:sp>
        <p:nvSpPr>
          <p:cNvPr id="8" name="TextBox 8"/>
          <p:cNvSpPr txBox="1"/>
          <p:nvPr/>
        </p:nvSpPr>
        <p:spPr>
          <a:xfrm>
            <a:off x="11292761" y="4972050"/>
            <a:ext cx="2327573" cy="285750"/>
          </a:xfrm>
          <a:prstGeom prst="rect">
            <a:avLst/>
          </a:prstGeom>
        </p:spPr>
        <p:txBody>
          <a:bodyPr lIns="0" tIns="0" rIns="0" bIns="0" rtlCol="0" anchor="t">
            <a:spAutoFit/>
          </a:bodyPr>
          <a:lstStyle/>
          <a:p>
            <a:pPr algn="ctr">
              <a:lnSpc>
                <a:spcPts val="2100"/>
              </a:lnSpc>
            </a:pPr>
            <a:r>
              <a:rPr lang="en-US" sz="1500">
                <a:solidFill>
                  <a:srgbClr val="000000"/>
                </a:solidFill>
                <a:latin typeface="Canva Sans"/>
              </a:rPr>
              <a:t>(Ministry of Forests, n.d.) </a:t>
            </a:r>
          </a:p>
        </p:txBody>
      </p:sp>
      <p:sp>
        <p:nvSpPr>
          <p:cNvPr id="9" name="TextBox 9"/>
          <p:cNvSpPr txBox="1"/>
          <p:nvPr/>
        </p:nvSpPr>
        <p:spPr>
          <a:xfrm>
            <a:off x="-1584960" y="9967595"/>
            <a:ext cx="1950720" cy="273685"/>
          </a:xfrm>
          <a:prstGeom prst="rect">
            <a:avLst/>
          </a:prstGeom>
        </p:spPr>
        <p:txBody>
          <a:bodyPr lIns="0" tIns="0" rIns="0" bIns="0" rtlCol="0" anchor="t">
            <a:spAutoFit/>
          </a:bodyPr>
          <a:lstStyle/>
          <a:p>
            <a:pPr algn="r">
              <a:lnSpc>
                <a:spcPts val="3359"/>
              </a:lnSpc>
            </a:pPr>
            <a:r>
              <a:rPr lang="en-US" sz="2799" spc="26">
                <a:solidFill>
                  <a:srgbClr val="898989"/>
                </a:solidFill>
                <a:latin typeface="TT Rounds Condensed"/>
              </a:rPr>
              <a:t>4</a:t>
            </a:r>
          </a:p>
        </p:txBody>
      </p:sp>
      <p:sp>
        <p:nvSpPr>
          <p:cNvPr id="10" name="TextBox 10"/>
          <p:cNvSpPr txBox="1"/>
          <p:nvPr/>
        </p:nvSpPr>
        <p:spPr>
          <a:xfrm>
            <a:off x="-4021062" y="247143"/>
            <a:ext cx="15590520" cy="1121786"/>
          </a:xfrm>
          <a:prstGeom prst="rect">
            <a:avLst/>
          </a:prstGeom>
        </p:spPr>
        <p:txBody>
          <a:bodyPr lIns="0" tIns="0" rIns="0" bIns="0" rtlCol="0" anchor="t">
            <a:spAutoFit/>
          </a:bodyPr>
          <a:lstStyle/>
          <a:p>
            <a:pPr algn="ctr">
              <a:lnSpc>
                <a:spcPts val="4199"/>
              </a:lnSpc>
            </a:pPr>
            <a:r>
              <a:rPr lang="en-US" sz="4859" spc="-28">
                <a:solidFill>
                  <a:srgbClr val="000000"/>
                </a:solidFill>
                <a:latin typeface="Calibri (MS) Light"/>
              </a:rPr>
              <a:t>Introduction and Background</a:t>
            </a:r>
          </a:p>
          <a:p>
            <a:pPr algn="ctr">
              <a:lnSpc>
                <a:spcPts val="4199"/>
              </a:lnSpc>
            </a:pPr>
            <a:endParaRPr lang="en-US" sz="4859" spc="-28">
              <a:solidFill>
                <a:srgbClr val="000000"/>
              </a:solidFill>
              <a:latin typeface="Calibri (MS)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57250" y="1680222"/>
            <a:ext cx="15571180" cy="7660771"/>
          </a:xfrm>
          <a:custGeom>
            <a:avLst/>
            <a:gdLst/>
            <a:ahLst/>
            <a:cxnLst/>
            <a:rect l="l" t="t" r="r" b="b"/>
            <a:pathLst>
              <a:path w="15571180" h="7660771">
                <a:moveTo>
                  <a:pt x="0" y="0"/>
                </a:moveTo>
                <a:lnTo>
                  <a:pt x="15571180" y="0"/>
                </a:lnTo>
                <a:lnTo>
                  <a:pt x="15571180" y="7660771"/>
                </a:lnTo>
                <a:lnTo>
                  <a:pt x="0" y="7660771"/>
                </a:lnTo>
                <a:lnTo>
                  <a:pt x="0" y="0"/>
                </a:lnTo>
                <a:close/>
              </a:path>
            </a:pathLst>
          </a:custGeom>
          <a:blipFill>
            <a:blip r:embed="rId2"/>
            <a:stretch>
              <a:fillRect t="-1565" r="-1764" b="-1565"/>
            </a:stretch>
          </a:blipFill>
        </p:spPr>
      </p:sp>
      <p:sp>
        <p:nvSpPr>
          <p:cNvPr id="3" name="TextBox 3"/>
          <p:cNvSpPr txBox="1"/>
          <p:nvPr/>
        </p:nvSpPr>
        <p:spPr>
          <a:xfrm>
            <a:off x="-4021062" y="247143"/>
            <a:ext cx="15590520" cy="1121786"/>
          </a:xfrm>
          <a:prstGeom prst="rect">
            <a:avLst/>
          </a:prstGeom>
        </p:spPr>
        <p:txBody>
          <a:bodyPr lIns="0" tIns="0" rIns="0" bIns="0" rtlCol="0" anchor="t">
            <a:spAutoFit/>
          </a:bodyPr>
          <a:lstStyle/>
          <a:p>
            <a:pPr algn="ctr">
              <a:lnSpc>
                <a:spcPts val="4199"/>
              </a:lnSpc>
            </a:pPr>
            <a:r>
              <a:rPr lang="en-US" sz="4859" spc="-28">
                <a:solidFill>
                  <a:srgbClr val="000000"/>
                </a:solidFill>
                <a:latin typeface="Calibri (MS) Light"/>
              </a:rPr>
              <a:t>Introduction and Background</a:t>
            </a:r>
          </a:p>
          <a:p>
            <a:pPr algn="ctr">
              <a:lnSpc>
                <a:spcPts val="4199"/>
              </a:lnSpc>
            </a:pPr>
            <a:endParaRPr lang="en-US" sz="4859" spc="-28">
              <a:solidFill>
                <a:srgbClr val="000000"/>
              </a:solidFill>
              <a:latin typeface="Calibri (MS) Light"/>
            </a:endParaRPr>
          </a:p>
        </p:txBody>
      </p:sp>
      <p:sp>
        <p:nvSpPr>
          <p:cNvPr id="4" name="TextBox 4"/>
          <p:cNvSpPr txBox="1"/>
          <p:nvPr/>
        </p:nvSpPr>
        <p:spPr>
          <a:xfrm>
            <a:off x="204067" y="971550"/>
            <a:ext cx="10277074" cy="555015"/>
          </a:xfrm>
          <a:prstGeom prst="rect">
            <a:avLst/>
          </a:prstGeom>
        </p:spPr>
        <p:txBody>
          <a:bodyPr lIns="0" tIns="0" rIns="0" bIns="0" rtlCol="0" anchor="t">
            <a:spAutoFit/>
          </a:bodyPr>
          <a:lstStyle/>
          <a:p>
            <a:pPr algn="l">
              <a:lnSpc>
                <a:spcPts val="4585"/>
              </a:lnSpc>
            </a:pPr>
            <a:r>
              <a:rPr lang="en-US" sz="3275">
                <a:solidFill>
                  <a:srgbClr val="000000"/>
                </a:solidFill>
                <a:latin typeface="Canva Sans Bold"/>
              </a:rPr>
              <a:t>Study Site Quesnel Timber Supply Area </a:t>
            </a:r>
          </a:p>
        </p:txBody>
      </p:sp>
      <p:sp>
        <p:nvSpPr>
          <p:cNvPr id="5" name="TextBox 5"/>
          <p:cNvSpPr txBox="1"/>
          <p:nvPr/>
        </p:nvSpPr>
        <p:spPr>
          <a:xfrm>
            <a:off x="223159" y="9466074"/>
            <a:ext cx="3551039" cy="257175"/>
          </a:xfrm>
          <a:prstGeom prst="rect">
            <a:avLst/>
          </a:prstGeom>
        </p:spPr>
        <p:txBody>
          <a:bodyPr lIns="0" tIns="0" rIns="0" bIns="0" rtlCol="0" anchor="t">
            <a:spAutoFit/>
          </a:bodyPr>
          <a:lstStyle/>
          <a:p>
            <a:pPr algn="ctr">
              <a:lnSpc>
                <a:spcPts val="2100"/>
              </a:lnSpc>
              <a:spcBef>
                <a:spcPct val="0"/>
              </a:spcBef>
            </a:pPr>
            <a:r>
              <a:rPr lang="en-US" sz="1500">
                <a:solidFill>
                  <a:srgbClr val="000000"/>
                </a:solidFill>
                <a:latin typeface="Canva Sans"/>
              </a:rPr>
              <a:t>Brown et al., (unpublished manuscript)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186442" y="556175"/>
            <a:ext cx="3387339" cy="3281485"/>
          </a:xfrm>
          <a:custGeom>
            <a:avLst/>
            <a:gdLst/>
            <a:ahLst/>
            <a:cxnLst/>
            <a:rect l="l" t="t" r="r" b="b"/>
            <a:pathLst>
              <a:path w="3387339" h="3281485">
                <a:moveTo>
                  <a:pt x="0" y="0"/>
                </a:moveTo>
                <a:lnTo>
                  <a:pt x="3387339" y="0"/>
                </a:lnTo>
                <a:lnTo>
                  <a:pt x="3387339" y="3281485"/>
                </a:lnTo>
                <a:lnTo>
                  <a:pt x="0" y="32814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521858" y="3108270"/>
            <a:ext cx="11312463" cy="5166778"/>
          </a:xfrm>
          <a:prstGeom prst="rect">
            <a:avLst/>
          </a:prstGeom>
        </p:spPr>
        <p:txBody>
          <a:bodyPr lIns="0" tIns="0" rIns="0" bIns="0" rtlCol="0" anchor="t">
            <a:spAutoFit/>
          </a:bodyPr>
          <a:lstStyle/>
          <a:p>
            <a:pPr marL="878611" lvl="2" indent="-292870" algn="l">
              <a:lnSpc>
                <a:spcPts val="4257"/>
              </a:lnSpc>
              <a:buFont typeface="Arial"/>
              <a:buChar char="⚬"/>
            </a:pPr>
            <a:r>
              <a:rPr lang="en-US" sz="3040">
                <a:solidFill>
                  <a:srgbClr val="000000"/>
                </a:solidFill>
                <a:latin typeface="Canva Sans Light"/>
              </a:rPr>
              <a:t>Increased accessibility of moderate resolution satellite imagery (Landsat/Sentinel-2) &amp; the development of cloud-based computing solutions has enabled algorithms which detect changes in forested landscapes to be more easily developed and tested across large spatial scales ( Wulder et al., 2012).</a:t>
            </a:r>
          </a:p>
          <a:p>
            <a:pPr marL="878611" lvl="2" indent="-292870" algn="l">
              <a:lnSpc>
                <a:spcPts val="4257"/>
              </a:lnSpc>
            </a:pPr>
            <a:endParaRPr lang="en-US" sz="3040">
              <a:solidFill>
                <a:srgbClr val="000000"/>
              </a:solidFill>
              <a:latin typeface="Canva Sans Light"/>
            </a:endParaRPr>
          </a:p>
          <a:p>
            <a:pPr marL="878611" lvl="2" indent="-292870" algn="l">
              <a:lnSpc>
                <a:spcPts val="4257"/>
              </a:lnSpc>
              <a:buFont typeface="Arial"/>
              <a:buChar char="⚬"/>
            </a:pPr>
            <a:r>
              <a:rPr lang="en-US" sz="3040">
                <a:solidFill>
                  <a:srgbClr val="000000"/>
                </a:solidFill>
                <a:latin typeface="Canva Sans"/>
              </a:rPr>
              <a:t>Allowed for even more temporally dense times series and therefore the potential to accurately detect land cover change and disturbances at a weekly or monthly time-step.</a:t>
            </a:r>
          </a:p>
          <a:p>
            <a:pPr marL="878611" lvl="2" indent="-292870" algn="l">
              <a:lnSpc>
                <a:spcPts val="1542"/>
              </a:lnSpc>
            </a:pPr>
            <a:endParaRPr lang="en-US" sz="3040">
              <a:solidFill>
                <a:srgbClr val="000000"/>
              </a:solidFill>
              <a:latin typeface="Canva Sans"/>
            </a:endParaRPr>
          </a:p>
        </p:txBody>
      </p:sp>
      <p:sp>
        <p:nvSpPr>
          <p:cNvPr id="4" name="TextBox 4"/>
          <p:cNvSpPr txBox="1"/>
          <p:nvPr/>
        </p:nvSpPr>
        <p:spPr>
          <a:xfrm>
            <a:off x="705206" y="1743832"/>
            <a:ext cx="12945767" cy="1012012"/>
          </a:xfrm>
          <a:prstGeom prst="rect">
            <a:avLst/>
          </a:prstGeom>
        </p:spPr>
        <p:txBody>
          <a:bodyPr lIns="0" tIns="0" rIns="0" bIns="0" rtlCol="0" anchor="t">
            <a:spAutoFit/>
          </a:bodyPr>
          <a:lstStyle/>
          <a:p>
            <a:pPr algn="l">
              <a:lnSpc>
                <a:spcPts val="4059"/>
              </a:lnSpc>
            </a:pPr>
            <a:r>
              <a:rPr lang="en-US" sz="2898">
                <a:solidFill>
                  <a:srgbClr val="202124"/>
                </a:solidFill>
                <a:latin typeface="Canva Sans Bold"/>
              </a:rPr>
              <a:t>There is a need to update forest inventories on a more frequent basis to quantify the impact of NSRs.</a:t>
            </a:r>
          </a:p>
        </p:txBody>
      </p:sp>
      <p:sp>
        <p:nvSpPr>
          <p:cNvPr id="5" name="TextBox 5"/>
          <p:cNvSpPr txBox="1"/>
          <p:nvPr/>
        </p:nvSpPr>
        <p:spPr>
          <a:xfrm>
            <a:off x="-3676263" y="375699"/>
            <a:ext cx="15590520" cy="1017758"/>
          </a:xfrm>
          <a:prstGeom prst="rect">
            <a:avLst/>
          </a:prstGeom>
        </p:spPr>
        <p:txBody>
          <a:bodyPr lIns="0" tIns="0" rIns="0" bIns="0" rtlCol="0" anchor="t">
            <a:spAutoFit/>
          </a:bodyPr>
          <a:lstStyle/>
          <a:p>
            <a:pPr algn="ctr">
              <a:lnSpc>
                <a:spcPts val="4198"/>
              </a:lnSpc>
            </a:pPr>
            <a:r>
              <a:rPr lang="en-US" sz="4858" spc="-28">
                <a:solidFill>
                  <a:srgbClr val="000000"/>
                </a:solidFill>
                <a:latin typeface="Calibri (MS) Light"/>
              </a:rPr>
              <a:t>Introduction and Background</a:t>
            </a:r>
          </a:p>
          <a:p>
            <a:pPr algn="ctr">
              <a:lnSpc>
                <a:spcPts val="4198"/>
              </a:lnSpc>
            </a:pPr>
            <a:endParaRPr lang="en-US" sz="4858" spc="-28">
              <a:solidFill>
                <a:srgbClr val="000000"/>
              </a:solidFill>
              <a:latin typeface="Calibri (MS) Light"/>
            </a:endParaRPr>
          </a:p>
        </p:txBody>
      </p:sp>
      <p:sp>
        <p:nvSpPr>
          <p:cNvPr id="6" name="TextBox 6"/>
          <p:cNvSpPr txBox="1"/>
          <p:nvPr/>
        </p:nvSpPr>
        <p:spPr>
          <a:xfrm>
            <a:off x="-2268121" y="1086052"/>
            <a:ext cx="9446210" cy="576710"/>
          </a:xfrm>
          <a:prstGeom prst="rect">
            <a:avLst/>
          </a:prstGeom>
        </p:spPr>
        <p:txBody>
          <a:bodyPr lIns="0" tIns="0" rIns="0" bIns="0" rtlCol="0" anchor="t">
            <a:spAutoFit/>
          </a:bodyPr>
          <a:lstStyle/>
          <a:p>
            <a:pPr algn="ctr">
              <a:lnSpc>
                <a:spcPts val="4210"/>
              </a:lnSpc>
            </a:pPr>
            <a:r>
              <a:rPr lang="en-US" sz="3898" spc="-22">
                <a:solidFill>
                  <a:srgbClr val="000000"/>
                </a:solidFill>
                <a:latin typeface="Calibri (MS) Bold"/>
              </a:rPr>
              <a:t>Research opportunities</a:t>
            </a:r>
          </a:p>
        </p:txBody>
      </p:sp>
      <p:sp>
        <p:nvSpPr>
          <p:cNvPr id="7" name="TextBox 7"/>
          <p:cNvSpPr txBox="1"/>
          <p:nvPr/>
        </p:nvSpPr>
        <p:spPr>
          <a:xfrm>
            <a:off x="-1584960" y="9953656"/>
            <a:ext cx="1950720" cy="273686"/>
          </a:xfrm>
          <a:prstGeom prst="rect">
            <a:avLst/>
          </a:prstGeom>
        </p:spPr>
        <p:txBody>
          <a:bodyPr lIns="0" tIns="0" rIns="0" bIns="0" rtlCol="0" anchor="t">
            <a:spAutoFit/>
          </a:bodyPr>
          <a:lstStyle/>
          <a:p>
            <a:pPr algn="r">
              <a:lnSpc>
                <a:spcPts val="3360"/>
              </a:lnSpc>
            </a:pPr>
            <a:r>
              <a:rPr lang="en-US" sz="2800" spc="26">
                <a:solidFill>
                  <a:srgbClr val="898989"/>
                </a:solidFill>
                <a:latin typeface="TT Rounds Condensed"/>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84960" y="9905329"/>
            <a:ext cx="1950720" cy="273685"/>
          </a:xfrm>
          <a:prstGeom prst="rect">
            <a:avLst/>
          </a:prstGeom>
        </p:spPr>
        <p:txBody>
          <a:bodyPr lIns="0" tIns="0" rIns="0" bIns="0" rtlCol="0" anchor="t">
            <a:spAutoFit/>
          </a:bodyPr>
          <a:lstStyle/>
          <a:p>
            <a:pPr algn="r">
              <a:lnSpc>
                <a:spcPts val="3359"/>
              </a:lnSpc>
            </a:pPr>
            <a:r>
              <a:rPr lang="en-US" sz="2799" spc="26">
                <a:solidFill>
                  <a:srgbClr val="898989"/>
                </a:solidFill>
                <a:latin typeface="TT Rounds Condensed"/>
              </a:rPr>
              <a:t>5</a:t>
            </a:r>
          </a:p>
        </p:txBody>
      </p:sp>
      <p:sp>
        <p:nvSpPr>
          <p:cNvPr id="3" name="TextBox 3"/>
          <p:cNvSpPr txBox="1"/>
          <p:nvPr/>
        </p:nvSpPr>
        <p:spPr>
          <a:xfrm>
            <a:off x="-3932538" y="311503"/>
            <a:ext cx="15514938" cy="1040423"/>
          </a:xfrm>
          <a:prstGeom prst="rect">
            <a:avLst/>
          </a:prstGeom>
        </p:spPr>
        <p:txBody>
          <a:bodyPr lIns="0" tIns="0" rIns="0" bIns="0" rtlCol="0" anchor="t">
            <a:spAutoFit/>
          </a:bodyPr>
          <a:lstStyle/>
          <a:p>
            <a:pPr algn="ctr">
              <a:lnSpc>
                <a:spcPts val="4199"/>
              </a:lnSpc>
            </a:pPr>
            <a:r>
              <a:rPr lang="en-US" sz="4859" spc="-27">
                <a:solidFill>
                  <a:srgbClr val="000000"/>
                </a:solidFill>
                <a:latin typeface="Calibri (MS) Light"/>
              </a:rPr>
              <a:t>Introduction and Background</a:t>
            </a:r>
          </a:p>
          <a:p>
            <a:pPr algn="ctr">
              <a:lnSpc>
                <a:spcPts val="4199"/>
              </a:lnSpc>
            </a:pPr>
            <a:endParaRPr lang="en-US" sz="4859" spc="-27">
              <a:solidFill>
                <a:srgbClr val="000000"/>
              </a:solidFill>
              <a:latin typeface="Calibri (MS) Light"/>
            </a:endParaRPr>
          </a:p>
        </p:txBody>
      </p:sp>
      <p:sp>
        <p:nvSpPr>
          <p:cNvPr id="4" name="TextBox 4"/>
          <p:cNvSpPr txBox="1"/>
          <p:nvPr/>
        </p:nvSpPr>
        <p:spPr>
          <a:xfrm>
            <a:off x="457200" y="908665"/>
            <a:ext cx="9601200" cy="1092597"/>
          </a:xfrm>
          <a:prstGeom prst="rect">
            <a:avLst/>
          </a:prstGeom>
        </p:spPr>
        <p:txBody>
          <a:bodyPr lIns="0" tIns="0" rIns="0" bIns="0" rtlCol="0" anchor="t">
            <a:spAutoFit/>
          </a:bodyPr>
          <a:lstStyle/>
          <a:p>
            <a:pPr algn="l">
              <a:lnSpc>
                <a:spcPts val="4039"/>
              </a:lnSpc>
            </a:pPr>
            <a:r>
              <a:rPr lang="en-US" sz="2799" spc="26">
                <a:solidFill>
                  <a:srgbClr val="000000"/>
                </a:solidFill>
                <a:latin typeface="TT Rounds Condensed Bold"/>
              </a:rPr>
              <a:t>Bayesian Estimator of Abrupt Change, Seasonality, and Trend (BEAST) Algorithm</a:t>
            </a:r>
          </a:p>
        </p:txBody>
      </p:sp>
      <p:sp>
        <p:nvSpPr>
          <p:cNvPr id="5" name="TextBox 5"/>
          <p:cNvSpPr txBox="1"/>
          <p:nvPr/>
        </p:nvSpPr>
        <p:spPr>
          <a:xfrm>
            <a:off x="396240" y="2479886"/>
            <a:ext cx="10373663" cy="5602426"/>
          </a:xfrm>
          <a:prstGeom prst="rect">
            <a:avLst/>
          </a:prstGeom>
        </p:spPr>
        <p:txBody>
          <a:bodyPr lIns="0" tIns="0" rIns="0" bIns="0" rtlCol="0" anchor="t">
            <a:spAutoFit/>
          </a:bodyPr>
          <a:lstStyle/>
          <a:p>
            <a:pPr marL="337820" lvl="1" indent="-168910" algn="l">
              <a:lnSpc>
                <a:spcPts val="3359"/>
              </a:lnSpc>
              <a:buFont typeface="Arial"/>
              <a:buChar char="•"/>
            </a:pPr>
            <a:r>
              <a:rPr lang="en-US" sz="2799" spc="26">
                <a:solidFill>
                  <a:srgbClr val="000000"/>
                </a:solidFill>
                <a:latin typeface="TT Rounds Condensed"/>
              </a:rPr>
              <a:t>BEAST under assumption, many "best" models for the same data. It is more effective to weigh many different models with varying probabilities rather than trying to find a singular “best-fit” for the data (Zhao et al., 2019). </a:t>
            </a:r>
          </a:p>
          <a:p>
            <a:pPr marL="337820" lvl="1" indent="-168910" algn="l">
              <a:lnSpc>
                <a:spcPts val="3359"/>
              </a:lnSpc>
            </a:pPr>
            <a:endParaRPr lang="en-US" sz="2799" spc="26">
              <a:solidFill>
                <a:srgbClr val="000000"/>
              </a:solidFill>
              <a:latin typeface="TT Rounds Condensed"/>
            </a:endParaRPr>
          </a:p>
          <a:p>
            <a:pPr marL="337820" lvl="1" indent="-168910" algn="l">
              <a:lnSpc>
                <a:spcPts val="3359"/>
              </a:lnSpc>
              <a:buFont typeface="Arial"/>
              <a:buChar char="•"/>
            </a:pPr>
            <a:r>
              <a:rPr lang="en-US" sz="2799" spc="26">
                <a:solidFill>
                  <a:srgbClr val="000000"/>
                </a:solidFill>
                <a:latin typeface="TT Rounds Condensed"/>
              </a:rPr>
              <a:t>This seasonality makes it an effective choice for places such as Canada with seasonal variation.</a:t>
            </a:r>
          </a:p>
          <a:p>
            <a:pPr marL="337820" lvl="1" indent="-168910" algn="l">
              <a:lnSpc>
                <a:spcPts val="3359"/>
              </a:lnSpc>
            </a:pPr>
            <a:endParaRPr lang="en-US" sz="2799" spc="26">
              <a:solidFill>
                <a:srgbClr val="000000"/>
              </a:solidFill>
              <a:latin typeface="TT Rounds Condensed"/>
            </a:endParaRPr>
          </a:p>
          <a:p>
            <a:pPr marL="337820" lvl="1" indent="-168910" algn="l">
              <a:lnSpc>
                <a:spcPts val="3359"/>
              </a:lnSpc>
              <a:buFont typeface="Arial"/>
              <a:buChar char="•"/>
            </a:pPr>
            <a:r>
              <a:rPr lang="en-US" sz="2799" spc="26">
                <a:solidFill>
                  <a:srgbClr val="000000"/>
                </a:solidFill>
                <a:latin typeface="TT Rounds Condensed"/>
              </a:rPr>
              <a:t>The algorithm has the ability to capture moderate to high-magnitude changes with both positive and negative trajectories (Li et al., 2022)</a:t>
            </a:r>
          </a:p>
          <a:p>
            <a:pPr marL="337820" lvl="1" indent="-168910" algn="l">
              <a:lnSpc>
                <a:spcPts val="3359"/>
              </a:lnSpc>
            </a:pPr>
            <a:endParaRPr lang="en-US" sz="2799" spc="26">
              <a:solidFill>
                <a:srgbClr val="000000"/>
              </a:solidFill>
              <a:latin typeface="TT Rounds Condensed"/>
            </a:endParaRPr>
          </a:p>
          <a:p>
            <a:pPr marL="337820" lvl="1" indent="-168910" algn="l">
              <a:lnSpc>
                <a:spcPts val="3359"/>
              </a:lnSpc>
              <a:buFont typeface="Arial"/>
              <a:buChar char="•"/>
            </a:pPr>
            <a:r>
              <a:rPr lang="en-US" sz="2799" spc="26">
                <a:solidFill>
                  <a:srgbClr val="000000"/>
                </a:solidFill>
                <a:latin typeface="TT Rounds Condensed"/>
              </a:rPr>
              <a:t>BEAST algorithm had 88.7% accuracy of change detection in Quesnel (Mulverhill et al., 2023)</a:t>
            </a:r>
          </a:p>
        </p:txBody>
      </p:sp>
      <p:grpSp>
        <p:nvGrpSpPr>
          <p:cNvPr id="6" name="Group 6"/>
          <p:cNvGrpSpPr/>
          <p:nvPr/>
        </p:nvGrpSpPr>
        <p:grpSpPr>
          <a:xfrm>
            <a:off x="10972800" y="2628900"/>
            <a:ext cx="6400800" cy="4419600"/>
            <a:chOff x="0" y="0"/>
            <a:chExt cx="8534400" cy="5892800"/>
          </a:xfrm>
        </p:grpSpPr>
        <p:sp>
          <p:nvSpPr>
            <p:cNvPr id="7" name="Freeform 7"/>
            <p:cNvSpPr/>
            <p:nvPr/>
          </p:nvSpPr>
          <p:spPr>
            <a:xfrm>
              <a:off x="0" y="0"/>
              <a:ext cx="8534400" cy="5892800"/>
            </a:xfrm>
            <a:custGeom>
              <a:avLst/>
              <a:gdLst/>
              <a:ahLst/>
              <a:cxnLst/>
              <a:rect l="l" t="t" r="r" b="b"/>
              <a:pathLst>
                <a:path w="8534400" h="5892800">
                  <a:moveTo>
                    <a:pt x="0" y="0"/>
                  </a:moveTo>
                  <a:lnTo>
                    <a:pt x="8534400" y="0"/>
                  </a:lnTo>
                  <a:lnTo>
                    <a:pt x="8534400" y="5892800"/>
                  </a:lnTo>
                  <a:lnTo>
                    <a:pt x="0" y="5892800"/>
                  </a:lnTo>
                  <a:lnTo>
                    <a:pt x="0" y="0"/>
                  </a:lnTo>
                  <a:close/>
                </a:path>
              </a:pathLst>
            </a:custGeom>
            <a:blipFill>
              <a:blip r:embed="rId3"/>
              <a:stretch>
                <a:fillRect t="-2425" b="-2425"/>
              </a:stretch>
            </a:blipFill>
          </p:spPr>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14341" y="149230"/>
            <a:ext cx="9040889" cy="1188314"/>
          </a:xfrm>
          <a:prstGeom prst="rect">
            <a:avLst/>
          </a:prstGeom>
        </p:spPr>
        <p:txBody>
          <a:bodyPr lIns="0" tIns="0" rIns="0" bIns="0" rtlCol="0" anchor="t">
            <a:spAutoFit/>
          </a:bodyPr>
          <a:lstStyle/>
          <a:p>
            <a:pPr algn="ctr">
              <a:lnSpc>
                <a:spcPts val="4199"/>
              </a:lnSpc>
            </a:pPr>
            <a:r>
              <a:rPr lang="en-US" sz="4859" spc="-27">
                <a:solidFill>
                  <a:srgbClr val="000000"/>
                </a:solidFill>
                <a:latin typeface="Calibri (MS) Light"/>
              </a:rPr>
              <a:t>Introduction and Background</a:t>
            </a:r>
          </a:p>
          <a:p>
            <a:pPr algn="ctr">
              <a:lnSpc>
                <a:spcPts val="4199"/>
              </a:lnSpc>
            </a:pPr>
            <a:endParaRPr lang="en-US" sz="4859" spc="-27">
              <a:solidFill>
                <a:srgbClr val="000000"/>
              </a:solidFill>
              <a:latin typeface="Calibri (MS) Light"/>
            </a:endParaRPr>
          </a:p>
        </p:txBody>
      </p:sp>
      <p:grpSp>
        <p:nvGrpSpPr>
          <p:cNvPr id="3" name="Group 3"/>
          <p:cNvGrpSpPr/>
          <p:nvPr/>
        </p:nvGrpSpPr>
        <p:grpSpPr>
          <a:xfrm rot="5400000">
            <a:off x="9313197" y="3992801"/>
            <a:ext cx="453805" cy="591162"/>
            <a:chOff x="0" y="0"/>
            <a:chExt cx="623946" cy="812800"/>
          </a:xfrm>
        </p:grpSpPr>
        <p:sp>
          <p:nvSpPr>
            <p:cNvPr id="4" name="Freeform 4"/>
            <p:cNvSpPr/>
            <p:nvPr/>
          </p:nvSpPr>
          <p:spPr>
            <a:xfrm>
              <a:off x="0" y="0"/>
              <a:ext cx="623946" cy="812800"/>
            </a:xfrm>
            <a:custGeom>
              <a:avLst/>
              <a:gdLst/>
              <a:ahLst/>
              <a:cxnLst/>
              <a:rect l="l" t="t" r="r" b="b"/>
              <a:pathLst>
                <a:path w="623946" h="812800">
                  <a:moveTo>
                    <a:pt x="311973" y="0"/>
                  </a:moveTo>
                  <a:lnTo>
                    <a:pt x="0" y="406400"/>
                  </a:lnTo>
                  <a:lnTo>
                    <a:pt x="203200" y="406400"/>
                  </a:lnTo>
                  <a:lnTo>
                    <a:pt x="203200" y="812800"/>
                  </a:lnTo>
                  <a:lnTo>
                    <a:pt x="420746" y="812800"/>
                  </a:lnTo>
                  <a:lnTo>
                    <a:pt x="420746" y="406400"/>
                  </a:lnTo>
                  <a:lnTo>
                    <a:pt x="623946" y="406400"/>
                  </a:lnTo>
                  <a:lnTo>
                    <a:pt x="311973" y="0"/>
                  </a:lnTo>
                  <a:close/>
                </a:path>
              </a:pathLst>
            </a:custGeom>
            <a:solidFill>
              <a:srgbClr val="AFADAD"/>
            </a:solidFill>
          </p:spPr>
        </p:sp>
        <p:sp>
          <p:nvSpPr>
            <p:cNvPr id="5" name="TextBox 5"/>
            <p:cNvSpPr txBox="1"/>
            <p:nvPr/>
          </p:nvSpPr>
          <p:spPr>
            <a:xfrm>
              <a:off x="203200" y="73025"/>
              <a:ext cx="217546" cy="739775"/>
            </a:xfrm>
            <a:prstGeom prst="rect">
              <a:avLst/>
            </a:prstGeom>
          </p:spPr>
          <p:txBody>
            <a:bodyPr lIns="50800" tIns="50800" rIns="50800" bIns="50800" rtlCol="0" anchor="ctr"/>
            <a:lstStyle/>
            <a:p>
              <a:pPr algn="ctr">
                <a:lnSpc>
                  <a:spcPts val="2100"/>
                </a:lnSpc>
              </a:pPr>
              <a:endParaRPr/>
            </a:p>
          </p:txBody>
        </p:sp>
      </p:grpSp>
      <p:sp>
        <p:nvSpPr>
          <p:cNvPr id="6" name="TextBox 6"/>
          <p:cNvSpPr txBox="1"/>
          <p:nvPr/>
        </p:nvSpPr>
        <p:spPr>
          <a:xfrm>
            <a:off x="284519" y="810947"/>
            <a:ext cx="9601200" cy="526596"/>
          </a:xfrm>
          <a:prstGeom prst="rect">
            <a:avLst/>
          </a:prstGeom>
        </p:spPr>
        <p:txBody>
          <a:bodyPr lIns="0" tIns="0" rIns="0" bIns="0" rtlCol="0" anchor="t">
            <a:spAutoFit/>
          </a:bodyPr>
          <a:lstStyle/>
          <a:p>
            <a:pPr algn="l">
              <a:lnSpc>
                <a:spcPts val="4328"/>
              </a:lnSpc>
            </a:pPr>
            <a:r>
              <a:rPr lang="en-US" sz="3000" spc="28">
                <a:solidFill>
                  <a:srgbClr val="000000"/>
                </a:solidFill>
                <a:latin typeface="TT Rounds Condensed Bold"/>
              </a:rPr>
              <a:t>Previous Work </a:t>
            </a:r>
          </a:p>
        </p:txBody>
      </p:sp>
      <p:sp>
        <p:nvSpPr>
          <p:cNvPr id="7" name="Freeform 7"/>
          <p:cNvSpPr/>
          <p:nvPr/>
        </p:nvSpPr>
        <p:spPr>
          <a:xfrm>
            <a:off x="889779" y="2441019"/>
            <a:ext cx="920742" cy="859832"/>
          </a:xfrm>
          <a:custGeom>
            <a:avLst/>
            <a:gdLst/>
            <a:ahLst/>
            <a:cxnLst/>
            <a:rect l="l" t="t" r="r" b="b"/>
            <a:pathLst>
              <a:path w="920742" h="859832">
                <a:moveTo>
                  <a:pt x="0" y="0"/>
                </a:moveTo>
                <a:lnTo>
                  <a:pt x="920743" y="0"/>
                </a:lnTo>
                <a:lnTo>
                  <a:pt x="920743" y="859832"/>
                </a:lnTo>
                <a:lnTo>
                  <a:pt x="0" y="859832"/>
                </a:lnTo>
                <a:lnTo>
                  <a:pt x="0" y="0"/>
                </a:lnTo>
                <a:close/>
              </a:path>
            </a:pathLst>
          </a:custGeom>
          <a:blipFill>
            <a:blip r:embed="rId2"/>
            <a:stretch>
              <a:fillRect/>
            </a:stretch>
          </a:blipFill>
        </p:spPr>
      </p:sp>
      <p:grpSp>
        <p:nvGrpSpPr>
          <p:cNvPr id="8" name="Group 8"/>
          <p:cNvGrpSpPr/>
          <p:nvPr/>
        </p:nvGrpSpPr>
        <p:grpSpPr>
          <a:xfrm>
            <a:off x="872287" y="2441019"/>
            <a:ext cx="920742" cy="859832"/>
            <a:chOff x="0" y="0"/>
            <a:chExt cx="282512" cy="263823"/>
          </a:xfrm>
        </p:grpSpPr>
        <p:sp>
          <p:nvSpPr>
            <p:cNvPr id="9" name="Freeform 9"/>
            <p:cNvSpPr/>
            <p:nvPr/>
          </p:nvSpPr>
          <p:spPr>
            <a:xfrm>
              <a:off x="0" y="0"/>
              <a:ext cx="282512" cy="263823"/>
            </a:xfrm>
            <a:custGeom>
              <a:avLst/>
              <a:gdLst/>
              <a:ahLst/>
              <a:cxnLst/>
              <a:rect l="l" t="t" r="r" b="b"/>
              <a:pathLst>
                <a:path w="282512" h="263823">
                  <a:moveTo>
                    <a:pt x="0" y="0"/>
                  </a:moveTo>
                  <a:lnTo>
                    <a:pt x="282512" y="0"/>
                  </a:lnTo>
                  <a:lnTo>
                    <a:pt x="282512" y="263823"/>
                  </a:lnTo>
                  <a:lnTo>
                    <a:pt x="0" y="263823"/>
                  </a:lnTo>
                  <a:close/>
                </a:path>
              </a:pathLst>
            </a:custGeom>
            <a:solidFill>
              <a:srgbClr val="000000">
                <a:alpha val="0"/>
              </a:srgbClr>
            </a:solidFill>
            <a:ln w="19050" cap="sq">
              <a:solidFill>
                <a:srgbClr val="000000"/>
              </a:solidFill>
              <a:prstDash val="solid"/>
              <a:miter/>
            </a:ln>
          </p:spPr>
        </p:sp>
        <p:sp>
          <p:nvSpPr>
            <p:cNvPr id="10" name="TextBox 10"/>
            <p:cNvSpPr txBox="1"/>
            <p:nvPr/>
          </p:nvSpPr>
          <p:spPr>
            <a:xfrm>
              <a:off x="0" y="-28575"/>
              <a:ext cx="282512" cy="292398"/>
            </a:xfrm>
            <a:prstGeom prst="rect">
              <a:avLst/>
            </a:prstGeom>
          </p:spPr>
          <p:txBody>
            <a:bodyPr lIns="50800" tIns="50800" rIns="50800" bIns="50800" rtlCol="0" anchor="ctr"/>
            <a:lstStyle/>
            <a:p>
              <a:pPr algn="ctr">
                <a:lnSpc>
                  <a:spcPts val="2100"/>
                </a:lnSpc>
                <a:spcBef>
                  <a:spcPct val="0"/>
                </a:spcBef>
              </a:pPr>
              <a:endParaRPr/>
            </a:p>
          </p:txBody>
        </p:sp>
      </p:grpSp>
      <p:sp>
        <p:nvSpPr>
          <p:cNvPr id="11" name="Freeform 11"/>
          <p:cNvSpPr/>
          <p:nvPr/>
        </p:nvSpPr>
        <p:spPr>
          <a:xfrm>
            <a:off x="1011358" y="2575760"/>
            <a:ext cx="920742" cy="859832"/>
          </a:xfrm>
          <a:custGeom>
            <a:avLst/>
            <a:gdLst/>
            <a:ahLst/>
            <a:cxnLst/>
            <a:rect l="l" t="t" r="r" b="b"/>
            <a:pathLst>
              <a:path w="920742" h="859832">
                <a:moveTo>
                  <a:pt x="0" y="0"/>
                </a:moveTo>
                <a:lnTo>
                  <a:pt x="920742" y="0"/>
                </a:lnTo>
                <a:lnTo>
                  <a:pt x="920742" y="859832"/>
                </a:lnTo>
                <a:lnTo>
                  <a:pt x="0" y="859832"/>
                </a:lnTo>
                <a:lnTo>
                  <a:pt x="0" y="0"/>
                </a:lnTo>
                <a:close/>
              </a:path>
            </a:pathLst>
          </a:custGeom>
          <a:blipFill>
            <a:blip r:embed="rId2"/>
            <a:stretch>
              <a:fillRect/>
            </a:stretch>
          </a:blipFill>
        </p:spPr>
      </p:sp>
      <p:grpSp>
        <p:nvGrpSpPr>
          <p:cNvPr id="12" name="Group 12"/>
          <p:cNvGrpSpPr/>
          <p:nvPr/>
        </p:nvGrpSpPr>
        <p:grpSpPr>
          <a:xfrm>
            <a:off x="979265" y="2575760"/>
            <a:ext cx="952836" cy="859832"/>
            <a:chOff x="0" y="0"/>
            <a:chExt cx="292359" cy="263823"/>
          </a:xfrm>
        </p:grpSpPr>
        <p:sp>
          <p:nvSpPr>
            <p:cNvPr id="13" name="Freeform 13"/>
            <p:cNvSpPr/>
            <p:nvPr/>
          </p:nvSpPr>
          <p:spPr>
            <a:xfrm>
              <a:off x="0" y="0"/>
              <a:ext cx="292359" cy="263823"/>
            </a:xfrm>
            <a:custGeom>
              <a:avLst/>
              <a:gdLst/>
              <a:ahLst/>
              <a:cxnLst/>
              <a:rect l="l" t="t" r="r" b="b"/>
              <a:pathLst>
                <a:path w="292359" h="263823">
                  <a:moveTo>
                    <a:pt x="0" y="0"/>
                  </a:moveTo>
                  <a:lnTo>
                    <a:pt x="292359" y="0"/>
                  </a:lnTo>
                  <a:lnTo>
                    <a:pt x="292359" y="263823"/>
                  </a:lnTo>
                  <a:lnTo>
                    <a:pt x="0" y="263823"/>
                  </a:lnTo>
                  <a:close/>
                </a:path>
              </a:pathLst>
            </a:custGeom>
            <a:solidFill>
              <a:srgbClr val="000000">
                <a:alpha val="0"/>
              </a:srgbClr>
            </a:solidFill>
            <a:ln w="19050" cap="sq">
              <a:solidFill>
                <a:srgbClr val="000000"/>
              </a:solidFill>
              <a:prstDash val="solid"/>
              <a:miter/>
            </a:ln>
          </p:spPr>
        </p:sp>
        <p:sp>
          <p:nvSpPr>
            <p:cNvPr id="14" name="TextBox 14"/>
            <p:cNvSpPr txBox="1"/>
            <p:nvPr/>
          </p:nvSpPr>
          <p:spPr>
            <a:xfrm>
              <a:off x="0" y="-28575"/>
              <a:ext cx="292359" cy="292398"/>
            </a:xfrm>
            <a:prstGeom prst="rect">
              <a:avLst/>
            </a:prstGeom>
          </p:spPr>
          <p:txBody>
            <a:bodyPr lIns="50800" tIns="50800" rIns="50800" bIns="50800" rtlCol="0" anchor="ctr"/>
            <a:lstStyle/>
            <a:p>
              <a:pPr algn="ctr">
                <a:lnSpc>
                  <a:spcPts val="2100"/>
                </a:lnSpc>
                <a:spcBef>
                  <a:spcPct val="0"/>
                </a:spcBef>
              </a:pPr>
              <a:endParaRPr/>
            </a:p>
          </p:txBody>
        </p:sp>
      </p:grpSp>
      <p:sp>
        <p:nvSpPr>
          <p:cNvPr id="15" name="Freeform 15"/>
          <p:cNvSpPr/>
          <p:nvPr/>
        </p:nvSpPr>
        <p:spPr>
          <a:xfrm>
            <a:off x="1107638" y="2717136"/>
            <a:ext cx="920742" cy="859832"/>
          </a:xfrm>
          <a:custGeom>
            <a:avLst/>
            <a:gdLst/>
            <a:ahLst/>
            <a:cxnLst/>
            <a:rect l="l" t="t" r="r" b="b"/>
            <a:pathLst>
              <a:path w="920742" h="859832">
                <a:moveTo>
                  <a:pt x="0" y="0"/>
                </a:moveTo>
                <a:lnTo>
                  <a:pt x="920742" y="0"/>
                </a:lnTo>
                <a:lnTo>
                  <a:pt x="920742" y="859832"/>
                </a:lnTo>
                <a:lnTo>
                  <a:pt x="0" y="859832"/>
                </a:lnTo>
                <a:lnTo>
                  <a:pt x="0" y="0"/>
                </a:lnTo>
                <a:close/>
              </a:path>
            </a:pathLst>
          </a:custGeom>
          <a:blipFill>
            <a:blip r:embed="rId2"/>
            <a:stretch>
              <a:fillRect/>
            </a:stretch>
          </a:blipFill>
        </p:spPr>
      </p:sp>
      <p:grpSp>
        <p:nvGrpSpPr>
          <p:cNvPr id="16" name="Group 16"/>
          <p:cNvGrpSpPr/>
          <p:nvPr/>
        </p:nvGrpSpPr>
        <p:grpSpPr>
          <a:xfrm>
            <a:off x="1107638" y="2717136"/>
            <a:ext cx="920742" cy="859832"/>
            <a:chOff x="0" y="0"/>
            <a:chExt cx="282512" cy="263823"/>
          </a:xfrm>
        </p:grpSpPr>
        <p:sp>
          <p:nvSpPr>
            <p:cNvPr id="17" name="Freeform 17"/>
            <p:cNvSpPr/>
            <p:nvPr/>
          </p:nvSpPr>
          <p:spPr>
            <a:xfrm>
              <a:off x="0" y="0"/>
              <a:ext cx="282512" cy="263823"/>
            </a:xfrm>
            <a:custGeom>
              <a:avLst/>
              <a:gdLst/>
              <a:ahLst/>
              <a:cxnLst/>
              <a:rect l="l" t="t" r="r" b="b"/>
              <a:pathLst>
                <a:path w="282512" h="263823">
                  <a:moveTo>
                    <a:pt x="0" y="0"/>
                  </a:moveTo>
                  <a:lnTo>
                    <a:pt x="282512" y="0"/>
                  </a:lnTo>
                  <a:lnTo>
                    <a:pt x="282512" y="263823"/>
                  </a:lnTo>
                  <a:lnTo>
                    <a:pt x="0" y="263823"/>
                  </a:lnTo>
                  <a:close/>
                </a:path>
              </a:pathLst>
            </a:custGeom>
            <a:solidFill>
              <a:srgbClr val="000000">
                <a:alpha val="0"/>
              </a:srgbClr>
            </a:solidFill>
            <a:ln w="19050" cap="sq">
              <a:solidFill>
                <a:srgbClr val="000000"/>
              </a:solidFill>
              <a:prstDash val="solid"/>
              <a:miter/>
            </a:ln>
          </p:spPr>
        </p:sp>
        <p:sp>
          <p:nvSpPr>
            <p:cNvPr id="18" name="TextBox 18"/>
            <p:cNvSpPr txBox="1"/>
            <p:nvPr/>
          </p:nvSpPr>
          <p:spPr>
            <a:xfrm>
              <a:off x="0" y="-28575"/>
              <a:ext cx="282512" cy="292398"/>
            </a:xfrm>
            <a:prstGeom prst="rect">
              <a:avLst/>
            </a:prstGeom>
          </p:spPr>
          <p:txBody>
            <a:bodyPr lIns="50800" tIns="50800" rIns="50800" bIns="50800" rtlCol="0" anchor="ctr"/>
            <a:lstStyle/>
            <a:p>
              <a:pPr algn="ctr">
                <a:lnSpc>
                  <a:spcPts val="2100"/>
                </a:lnSpc>
                <a:spcBef>
                  <a:spcPct val="0"/>
                </a:spcBef>
              </a:pPr>
              <a:endParaRPr/>
            </a:p>
          </p:txBody>
        </p:sp>
      </p:grpSp>
      <p:sp>
        <p:nvSpPr>
          <p:cNvPr id="19" name="Freeform 19"/>
          <p:cNvSpPr/>
          <p:nvPr/>
        </p:nvSpPr>
        <p:spPr>
          <a:xfrm>
            <a:off x="1225314" y="2860655"/>
            <a:ext cx="920742" cy="859832"/>
          </a:xfrm>
          <a:custGeom>
            <a:avLst/>
            <a:gdLst/>
            <a:ahLst/>
            <a:cxnLst/>
            <a:rect l="l" t="t" r="r" b="b"/>
            <a:pathLst>
              <a:path w="920742" h="859832">
                <a:moveTo>
                  <a:pt x="0" y="0"/>
                </a:moveTo>
                <a:lnTo>
                  <a:pt x="920742" y="0"/>
                </a:lnTo>
                <a:lnTo>
                  <a:pt x="920742" y="859832"/>
                </a:lnTo>
                <a:lnTo>
                  <a:pt x="0" y="859832"/>
                </a:lnTo>
                <a:lnTo>
                  <a:pt x="0" y="0"/>
                </a:lnTo>
                <a:close/>
              </a:path>
            </a:pathLst>
          </a:custGeom>
          <a:blipFill>
            <a:blip r:embed="rId2"/>
            <a:stretch>
              <a:fillRect/>
            </a:stretch>
          </a:blipFill>
        </p:spPr>
      </p:sp>
      <p:grpSp>
        <p:nvGrpSpPr>
          <p:cNvPr id="20" name="Group 20"/>
          <p:cNvGrpSpPr/>
          <p:nvPr/>
        </p:nvGrpSpPr>
        <p:grpSpPr>
          <a:xfrm>
            <a:off x="1225314" y="2870935"/>
            <a:ext cx="920742" cy="859832"/>
            <a:chOff x="0" y="0"/>
            <a:chExt cx="282512" cy="263823"/>
          </a:xfrm>
        </p:grpSpPr>
        <p:sp>
          <p:nvSpPr>
            <p:cNvPr id="21" name="Freeform 21"/>
            <p:cNvSpPr/>
            <p:nvPr/>
          </p:nvSpPr>
          <p:spPr>
            <a:xfrm>
              <a:off x="0" y="0"/>
              <a:ext cx="282512" cy="263823"/>
            </a:xfrm>
            <a:custGeom>
              <a:avLst/>
              <a:gdLst/>
              <a:ahLst/>
              <a:cxnLst/>
              <a:rect l="l" t="t" r="r" b="b"/>
              <a:pathLst>
                <a:path w="282512" h="263823">
                  <a:moveTo>
                    <a:pt x="0" y="0"/>
                  </a:moveTo>
                  <a:lnTo>
                    <a:pt x="282512" y="0"/>
                  </a:lnTo>
                  <a:lnTo>
                    <a:pt x="282512" y="263823"/>
                  </a:lnTo>
                  <a:lnTo>
                    <a:pt x="0" y="263823"/>
                  </a:lnTo>
                  <a:close/>
                </a:path>
              </a:pathLst>
            </a:custGeom>
            <a:solidFill>
              <a:srgbClr val="000000">
                <a:alpha val="0"/>
              </a:srgbClr>
            </a:solidFill>
            <a:ln w="19050" cap="sq">
              <a:solidFill>
                <a:srgbClr val="000000"/>
              </a:solidFill>
              <a:prstDash val="solid"/>
              <a:miter/>
            </a:ln>
          </p:spPr>
        </p:sp>
        <p:sp>
          <p:nvSpPr>
            <p:cNvPr id="22" name="TextBox 22"/>
            <p:cNvSpPr txBox="1"/>
            <p:nvPr/>
          </p:nvSpPr>
          <p:spPr>
            <a:xfrm>
              <a:off x="0" y="-28575"/>
              <a:ext cx="282512" cy="292398"/>
            </a:xfrm>
            <a:prstGeom prst="rect">
              <a:avLst/>
            </a:prstGeom>
          </p:spPr>
          <p:txBody>
            <a:bodyPr lIns="50800" tIns="50800" rIns="50800" bIns="50800" rtlCol="0" anchor="ctr"/>
            <a:lstStyle/>
            <a:p>
              <a:pPr algn="ctr">
                <a:lnSpc>
                  <a:spcPts val="2100"/>
                </a:lnSpc>
                <a:spcBef>
                  <a:spcPct val="0"/>
                </a:spcBef>
              </a:pPr>
              <a:endParaRPr/>
            </a:p>
          </p:txBody>
        </p:sp>
      </p:grpSp>
      <p:sp>
        <p:nvSpPr>
          <p:cNvPr id="23" name="AutoShape 23"/>
          <p:cNvSpPr/>
          <p:nvPr/>
        </p:nvSpPr>
        <p:spPr>
          <a:xfrm>
            <a:off x="2295825" y="3085345"/>
            <a:ext cx="448881" cy="0"/>
          </a:xfrm>
          <a:prstGeom prst="line">
            <a:avLst/>
          </a:prstGeom>
          <a:ln w="28575" cap="flat">
            <a:solidFill>
              <a:srgbClr val="000000"/>
            </a:solidFill>
            <a:prstDash val="solid"/>
            <a:headEnd type="none" w="sm" len="sm"/>
            <a:tailEnd type="arrow" w="med" len="sm"/>
          </a:ln>
        </p:spPr>
      </p:sp>
      <p:sp>
        <p:nvSpPr>
          <p:cNvPr id="24" name="Freeform 24"/>
          <p:cNvSpPr/>
          <p:nvPr/>
        </p:nvSpPr>
        <p:spPr>
          <a:xfrm>
            <a:off x="3006962" y="2441019"/>
            <a:ext cx="818250" cy="777592"/>
          </a:xfrm>
          <a:custGeom>
            <a:avLst/>
            <a:gdLst/>
            <a:ahLst/>
            <a:cxnLst/>
            <a:rect l="l" t="t" r="r" b="b"/>
            <a:pathLst>
              <a:path w="818250" h="777592">
                <a:moveTo>
                  <a:pt x="0" y="0"/>
                </a:moveTo>
                <a:lnTo>
                  <a:pt x="818250" y="0"/>
                </a:lnTo>
                <a:lnTo>
                  <a:pt x="818250" y="777592"/>
                </a:lnTo>
                <a:lnTo>
                  <a:pt x="0" y="777592"/>
                </a:lnTo>
                <a:lnTo>
                  <a:pt x="0" y="0"/>
                </a:lnTo>
                <a:close/>
              </a:path>
            </a:pathLst>
          </a:custGeom>
          <a:blipFill>
            <a:blip r:embed="rId3"/>
            <a:stretch>
              <a:fillRect/>
            </a:stretch>
          </a:blipFill>
        </p:spPr>
      </p:sp>
      <p:grpSp>
        <p:nvGrpSpPr>
          <p:cNvPr id="25" name="Group 25"/>
          <p:cNvGrpSpPr/>
          <p:nvPr/>
        </p:nvGrpSpPr>
        <p:grpSpPr>
          <a:xfrm>
            <a:off x="2982002" y="2441019"/>
            <a:ext cx="868172" cy="810739"/>
            <a:chOff x="0" y="0"/>
            <a:chExt cx="282512" cy="263823"/>
          </a:xfrm>
        </p:grpSpPr>
        <p:sp>
          <p:nvSpPr>
            <p:cNvPr id="26" name="Freeform 26"/>
            <p:cNvSpPr/>
            <p:nvPr/>
          </p:nvSpPr>
          <p:spPr>
            <a:xfrm>
              <a:off x="0" y="0"/>
              <a:ext cx="282512" cy="263823"/>
            </a:xfrm>
            <a:custGeom>
              <a:avLst/>
              <a:gdLst/>
              <a:ahLst/>
              <a:cxnLst/>
              <a:rect l="l" t="t" r="r" b="b"/>
              <a:pathLst>
                <a:path w="282512" h="263823">
                  <a:moveTo>
                    <a:pt x="0" y="0"/>
                  </a:moveTo>
                  <a:lnTo>
                    <a:pt x="282512" y="0"/>
                  </a:lnTo>
                  <a:lnTo>
                    <a:pt x="282512" y="263823"/>
                  </a:lnTo>
                  <a:lnTo>
                    <a:pt x="0" y="263823"/>
                  </a:lnTo>
                  <a:close/>
                </a:path>
              </a:pathLst>
            </a:custGeom>
            <a:solidFill>
              <a:srgbClr val="000000">
                <a:alpha val="0"/>
              </a:srgbClr>
            </a:solidFill>
            <a:ln w="19050" cap="sq">
              <a:solidFill>
                <a:srgbClr val="000000"/>
              </a:solidFill>
              <a:prstDash val="solid"/>
              <a:miter/>
            </a:ln>
          </p:spPr>
        </p:sp>
        <p:sp>
          <p:nvSpPr>
            <p:cNvPr id="27" name="TextBox 27"/>
            <p:cNvSpPr txBox="1"/>
            <p:nvPr/>
          </p:nvSpPr>
          <p:spPr>
            <a:xfrm>
              <a:off x="0" y="-28575"/>
              <a:ext cx="282512" cy="292398"/>
            </a:xfrm>
            <a:prstGeom prst="rect">
              <a:avLst/>
            </a:prstGeom>
          </p:spPr>
          <p:txBody>
            <a:bodyPr lIns="50800" tIns="50800" rIns="50800" bIns="50800" rtlCol="0" anchor="ctr"/>
            <a:lstStyle/>
            <a:p>
              <a:pPr algn="ctr">
                <a:lnSpc>
                  <a:spcPts val="2100"/>
                </a:lnSpc>
                <a:spcBef>
                  <a:spcPct val="0"/>
                </a:spcBef>
              </a:pPr>
              <a:endParaRPr/>
            </a:p>
          </p:txBody>
        </p:sp>
      </p:grpSp>
      <p:sp>
        <p:nvSpPr>
          <p:cNvPr id="28" name="Freeform 28"/>
          <p:cNvSpPr/>
          <p:nvPr/>
        </p:nvSpPr>
        <p:spPr>
          <a:xfrm>
            <a:off x="3124023" y="2601214"/>
            <a:ext cx="818250" cy="777592"/>
          </a:xfrm>
          <a:custGeom>
            <a:avLst/>
            <a:gdLst/>
            <a:ahLst/>
            <a:cxnLst/>
            <a:rect l="l" t="t" r="r" b="b"/>
            <a:pathLst>
              <a:path w="818250" h="777592">
                <a:moveTo>
                  <a:pt x="0" y="0"/>
                </a:moveTo>
                <a:lnTo>
                  <a:pt x="818250" y="0"/>
                </a:lnTo>
                <a:lnTo>
                  <a:pt x="818250" y="777592"/>
                </a:lnTo>
                <a:lnTo>
                  <a:pt x="0" y="777592"/>
                </a:lnTo>
                <a:lnTo>
                  <a:pt x="0" y="0"/>
                </a:lnTo>
                <a:close/>
              </a:path>
            </a:pathLst>
          </a:custGeom>
          <a:blipFill>
            <a:blip r:embed="rId3"/>
            <a:stretch>
              <a:fillRect/>
            </a:stretch>
          </a:blipFill>
        </p:spPr>
      </p:sp>
      <p:grpSp>
        <p:nvGrpSpPr>
          <p:cNvPr id="29" name="Group 29"/>
          <p:cNvGrpSpPr/>
          <p:nvPr/>
        </p:nvGrpSpPr>
        <p:grpSpPr>
          <a:xfrm>
            <a:off x="3124023" y="2575760"/>
            <a:ext cx="818250" cy="803046"/>
            <a:chOff x="0" y="0"/>
            <a:chExt cx="266267" cy="261319"/>
          </a:xfrm>
        </p:grpSpPr>
        <p:sp>
          <p:nvSpPr>
            <p:cNvPr id="30" name="Freeform 30"/>
            <p:cNvSpPr/>
            <p:nvPr/>
          </p:nvSpPr>
          <p:spPr>
            <a:xfrm>
              <a:off x="0" y="0"/>
              <a:ext cx="266267" cy="261319"/>
            </a:xfrm>
            <a:custGeom>
              <a:avLst/>
              <a:gdLst/>
              <a:ahLst/>
              <a:cxnLst/>
              <a:rect l="l" t="t" r="r" b="b"/>
              <a:pathLst>
                <a:path w="266267" h="261319">
                  <a:moveTo>
                    <a:pt x="0" y="0"/>
                  </a:moveTo>
                  <a:lnTo>
                    <a:pt x="266267" y="0"/>
                  </a:lnTo>
                  <a:lnTo>
                    <a:pt x="266267" y="261319"/>
                  </a:lnTo>
                  <a:lnTo>
                    <a:pt x="0" y="261319"/>
                  </a:lnTo>
                  <a:close/>
                </a:path>
              </a:pathLst>
            </a:custGeom>
            <a:solidFill>
              <a:srgbClr val="000000">
                <a:alpha val="0"/>
              </a:srgbClr>
            </a:solidFill>
            <a:ln w="19050" cap="sq">
              <a:solidFill>
                <a:srgbClr val="000000"/>
              </a:solidFill>
              <a:prstDash val="solid"/>
              <a:miter/>
            </a:ln>
          </p:spPr>
        </p:sp>
        <p:sp>
          <p:nvSpPr>
            <p:cNvPr id="31" name="TextBox 31"/>
            <p:cNvSpPr txBox="1"/>
            <p:nvPr/>
          </p:nvSpPr>
          <p:spPr>
            <a:xfrm>
              <a:off x="0" y="-28575"/>
              <a:ext cx="266267" cy="289894"/>
            </a:xfrm>
            <a:prstGeom prst="rect">
              <a:avLst/>
            </a:prstGeom>
          </p:spPr>
          <p:txBody>
            <a:bodyPr lIns="50800" tIns="50800" rIns="50800" bIns="50800" rtlCol="0" anchor="ctr"/>
            <a:lstStyle/>
            <a:p>
              <a:pPr algn="ctr">
                <a:lnSpc>
                  <a:spcPts val="2100"/>
                </a:lnSpc>
                <a:spcBef>
                  <a:spcPct val="0"/>
                </a:spcBef>
              </a:pPr>
              <a:endParaRPr/>
            </a:p>
          </p:txBody>
        </p:sp>
      </p:grpSp>
      <p:sp>
        <p:nvSpPr>
          <p:cNvPr id="32" name="Freeform 32"/>
          <p:cNvSpPr/>
          <p:nvPr/>
        </p:nvSpPr>
        <p:spPr>
          <a:xfrm>
            <a:off x="3288918" y="2738351"/>
            <a:ext cx="818250" cy="777592"/>
          </a:xfrm>
          <a:custGeom>
            <a:avLst/>
            <a:gdLst/>
            <a:ahLst/>
            <a:cxnLst/>
            <a:rect l="l" t="t" r="r" b="b"/>
            <a:pathLst>
              <a:path w="818250" h="777592">
                <a:moveTo>
                  <a:pt x="0" y="0"/>
                </a:moveTo>
                <a:lnTo>
                  <a:pt x="818250" y="0"/>
                </a:lnTo>
                <a:lnTo>
                  <a:pt x="818250" y="777592"/>
                </a:lnTo>
                <a:lnTo>
                  <a:pt x="0" y="777592"/>
                </a:lnTo>
                <a:lnTo>
                  <a:pt x="0" y="0"/>
                </a:lnTo>
                <a:close/>
              </a:path>
            </a:pathLst>
          </a:custGeom>
          <a:blipFill>
            <a:blip r:embed="rId3"/>
            <a:stretch>
              <a:fillRect/>
            </a:stretch>
          </a:blipFill>
        </p:spPr>
      </p:sp>
      <p:grpSp>
        <p:nvGrpSpPr>
          <p:cNvPr id="33" name="Group 33"/>
          <p:cNvGrpSpPr/>
          <p:nvPr/>
        </p:nvGrpSpPr>
        <p:grpSpPr>
          <a:xfrm>
            <a:off x="3288918" y="2717136"/>
            <a:ext cx="818250" cy="794974"/>
            <a:chOff x="0" y="0"/>
            <a:chExt cx="266267" cy="258693"/>
          </a:xfrm>
        </p:grpSpPr>
        <p:sp>
          <p:nvSpPr>
            <p:cNvPr id="34" name="Freeform 34"/>
            <p:cNvSpPr/>
            <p:nvPr/>
          </p:nvSpPr>
          <p:spPr>
            <a:xfrm>
              <a:off x="0" y="0"/>
              <a:ext cx="266267" cy="258693"/>
            </a:xfrm>
            <a:custGeom>
              <a:avLst/>
              <a:gdLst/>
              <a:ahLst/>
              <a:cxnLst/>
              <a:rect l="l" t="t" r="r" b="b"/>
              <a:pathLst>
                <a:path w="266267" h="258693">
                  <a:moveTo>
                    <a:pt x="0" y="0"/>
                  </a:moveTo>
                  <a:lnTo>
                    <a:pt x="266267" y="0"/>
                  </a:lnTo>
                  <a:lnTo>
                    <a:pt x="266267" y="258693"/>
                  </a:lnTo>
                  <a:lnTo>
                    <a:pt x="0" y="258693"/>
                  </a:lnTo>
                  <a:close/>
                </a:path>
              </a:pathLst>
            </a:custGeom>
            <a:solidFill>
              <a:srgbClr val="000000">
                <a:alpha val="0"/>
              </a:srgbClr>
            </a:solidFill>
            <a:ln w="19050" cap="sq">
              <a:solidFill>
                <a:srgbClr val="000000"/>
              </a:solidFill>
              <a:prstDash val="solid"/>
              <a:miter/>
            </a:ln>
          </p:spPr>
        </p:sp>
        <p:sp>
          <p:nvSpPr>
            <p:cNvPr id="35" name="TextBox 35"/>
            <p:cNvSpPr txBox="1"/>
            <p:nvPr/>
          </p:nvSpPr>
          <p:spPr>
            <a:xfrm>
              <a:off x="0" y="-28575"/>
              <a:ext cx="266267" cy="287268"/>
            </a:xfrm>
            <a:prstGeom prst="rect">
              <a:avLst/>
            </a:prstGeom>
          </p:spPr>
          <p:txBody>
            <a:bodyPr lIns="50800" tIns="50800" rIns="50800" bIns="50800" rtlCol="0" anchor="ctr"/>
            <a:lstStyle/>
            <a:p>
              <a:pPr algn="ctr">
                <a:lnSpc>
                  <a:spcPts val="2100"/>
                </a:lnSpc>
                <a:spcBef>
                  <a:spcPct val="0"/>
                </a:spcBef>
              </a:pPr>
              <a:endParaRPr/>
            </a:p>
          </p:txBody>
        </p:sp>
      </p:grpSp>
      <p:sp>
        <p:nvSpPr>
          <p:cNvPr id="36" name="Freeform 36"/>
          <p:cNvSpPr/>
          <p:nvPr/>
        </p:nvSpPr>
        <p:spPr>
          <a:xfrm>
            <a:off x="3441048" y="2846388"/>
            <a:ext cx="818250" cy="777592"/>
          </a:xfrm>
          <a:custGeom>
            <a:avLst/>
            <a:gdLst/>
            <a:ahLst/>
            <a:cxnLst/>
            <a:rect l="l" t="t" r="r" b="b"/>
            <a:pathLst>
              <a:path w="818250" h="777592">
                <a:moveTo>
                  <a:pt x="0" y="0"/>
                </a:moveTo>
                <a:lnTo>
                  <a:pt x="818250" y="0"/>
                </a:lnTo>
                <a:lnTo>
                  <a:pt x="818250" y="777592"/>
                </a:lnTo>
                <a:lnTo>
                  <a:pt x="0" y="777592"/>
                </a:lnTo>
                <a:lnTo>
                  <a:pt x="0" y="0"/>
                </a:lnTo>
                <a:close/>
              </a:path>
            </a:pathLst>
          </a:custGeom>
          <a:blipFill>
            <a:blip r:embed="rId3"/>
            <a:stretch>
              <a:fillRect/>
            </a:stretch>
          </a:blipFill>
        </p:spPr>
      </p:sp>
      <p:grpSp>
        <p:nvGrpSpPr>
          <p:cNvPr id="37" name="Group 37"/>
          <p:cNvGrpSpPr/>
          <p:nvPr/>
        </p:nvGrpSpPr>
        <p:grpSpPr>
          <a:xfrm>
            <a:off x="3416087" y="2846388"/>
            <a:ext cx="868172" cy="810739"/>
            <a:chOff x="0" y="0"/>
            <a:chExt cx="282512" cy="263823"/>
          </a:xfrm>
        </p:grpSpPr>
        <p:sp>
          <p:nvSpPr>
            <p:cNvPr id="38" name="Freeform 38"/>
            <p:cNvSpPr/>
            <p:nvPr/>
          </p:nvSpPr>
          <p:spPr>
            <a:xfrm>
              <a:off x="0" y="0"/>
              <a:ext cx="282512" cy="263823"/>
            </a:xfrm>
            <a:custGeom>
              <a:avLst/>
              <a:gdLst/>
              <a:ahLst/>
              <a:cxnLst/>
              <a:rect l="l" t="t" r="r" b="b"/>
              <a:pathLst>
                <a:path w="282512" h="263823">
                  <a:moveTo>
                    <a:pt x="0" y="0"/>
                  </a:moveTo>
                  <a:lnTo>
                    <a:pt x="282512" y="0"/>
                  </a:lnTo>
                  <a:lnTo>
                    <a:pt x="282512" y="263823"/>
                  </a:lnTo>
                  <a:lnTo>
                    <a:pt x="0" y="263823"/>
                  </a:lnTo>
                  <a:close/>
                </a:path>
              </a:pathLst>
            </a:custGeom>
            <a:solidFill>
              <a:srgbClr val="000000">
                <a:alpha val="0"/>
              </a:srgbClr>
            </a:solidFill>
            <a:ln w="19050" cap="sq">
              <a:solidFill>
                <a:srgbClr val="000000"/>
              </a:solidFill>
              <a:prstDash val="solid"/>
              <a:miter/>
            </a:ln>
          </p:spPr>
        </p:sp>
        <p:sp>
          <p:nvSpPr>
            <p:cNvPr id="39" name="TextBox 39"/>
            <p:cNvSpPr txBox="1"/>
            <p:nvPr/>
          </p:nvSpPr>
          <p:spPr>
            <a:xfrm>
              <a:off x="0" y="-28575"/>
              <a:ext cx="282512" cy="292398"/>
            </a:xfrm>
            <a:prstGeom prst="rect">
              <a:avLst/>
            </a:prstGeom>
          </p:spPr>
          <p:txBody>
            <a:bodyPr lIns="50800" tIns="50800" rIns="50800" bIns="50800" rtlCol="0" anchor="ctr"/>
            <a:lstStyle/>
            <a:p>
              <a:pPr algn="ctr">
                <a:lnSpc>
                  <a:spcPts val="2100"/>
                </a:lnSpc>
                <a:spcBef>
                  <a:spcPct val="0"/>
                </a:spcBef>
              </a:pPr>
              <a:endParaRPr/>
            </a:p>
          </p:txBody>
        </p:sp>
      </p:grpSp>
      <p:sp>
        <p:nvSpPr>
          <p:cNvPr id="40" name="Freeform 40"/>
          <p:cNvSpPr/>
          <p:nvPr/>
        </p:nvSpPr>
        <p:spPr>
          <a:xfrm>
            <a:off x="5154896" y="2249969"/>
            <a:ext cx="524234" cy="1396878"/>
          </a:xfrm>
          <a:custGeom>
            <a:avLst/>
            <a:gdLst/>
            <a:ahLst/>
            <a:cxnLst/>
            <a:rect l="l" t="t" r="r" b="b"/>
            <a:pathLst>
              <a:path w="524234" h="1396878">
                <a:moveTo>
                  <a:pt x="0" y="0"/>
                </a:moveTo>
                <a:lnTo>
                  <a:pt x="524234" y="0"/>
                </a:lnTo>
                <a:lnTo>
                  <a:pt x="524234" y="1396879"/>
                </a:lnTo>
                <a:lnTo>
                  <a:pt x="0" y="1396879"/>
                </a:lnTo>
                <a:lnTo>
                  <a:pt x="0" y="0"/>
                </a:lnTo>
                <a:close/>
              </a:path>
            </a:pathLst>
          </a:custGeom>
          <a:blipFill>
            <a:blip r:embed="rId3"/>
            <a:stretch>
              <a:fillRect r="-180393"/>
            </a:stretch>
          </a:blipFill>
        </p:spPr>
      </p:sp>
      <p:sp>
        <p:nvSpPr>
          <p:cNvPr id="41" name="Freeform 41"/>
          <p:cNvSpPr/>
          <p:nvPr/>
        </p:nvSpPr>
        <p:spPr>
          <a:xfrm>
            <a:off x="5154896" y="2249969"/>
            <a:ext cx="531247" cy="1374011"/>
          </a:xfrm>
          <a:custGeom>
            <a:avLst/>
            <a:gdLst/>
            <a:ahLst/>
            <a:cxnLst/>
            <a:rect l="l" t="t" r="r" b="b"/>
            <a:pathLst>
              <a:path w="531247" h="1374011">
                <a:moveTo>
                  <a:pt x="0" y="0"/>
                </a:moveTo>
                <a:lnTo>
                  <a:pt x="531247" y="0"/>
                </a:lnTo>
                <a:lnTo>
                  <a:pt x="531247" y="1374011"/>
                </a:lnTo>
                <a:lnTo>
                  <a:pt x="0" y="1374011"/>
                </a:lnTo>
                <a:lnTo>
                  <a:pt x="0" y="0"/>
                </a:lnTo>
                <a:close/>
              </a:path>
            </a:pathLst>
          </a:custGeom>
          <a:blipFill>
            <a:blip r:embed="rId4">
              <a:extLst>
                <a:ext uri="{96DAC541-7B7A-43D3-8B79-37D633B846F1}">
                  <asvg:svgBlip xmlns:asvg="http://schemas.microsoft.com/office/drawing/2016/SVG/main" r:embed="rId5"/>
                </a:ext>
              </a:extLst>
            </a:blip>
            <a:stretch>
              <a:fillRect/>
            </a:stretch>
          </a:blipFill>
          <a:ln w="9525" cap="sq">
            <a:solidFill>
              <a:srgbClr val="000000"/>
            </a:solidFill>
            <a:prstDash val="solid"/>
            <a:miter/>
          </a:ln>
        </p:spPr>
      </p:sp>
      <p:sp>
        <p:nvSpPr>
          <p:cNvPr id="42" name="AutoShape 42"/>
          <p:cNvSpPr/>
          <p:nvPr/>
        </p:nvSpPr>
        <p:spPr>
          <a:xfrm flipH="1">
            <a:off x="4292400" y="2916776"/>
            <a:ext cx="1141776" cy="340937"/>
          </a:xfrm>
          <a:prstGeom prst="line">
            <a:avLst/>
          </a:prstGeom>
          <a:ln w="19050" cap="flat">
            <a:solidFill>
              <a:srgbClr val="888787">
                <a:alpha val="71765"/>
              </a:srgbClr>
            </a:solidFill>
            <a:prstDash val="solid"/>
            <a:headEnd type="none" w="sm" len="sm"/>
            <a:tailEnd type="arrow" w="med" len="sm"/>
          </a:ln>
        </p:spPr>
      </p:sp>
      <p:sp>
        <p:nvSpPr>
          <p:cNvPr id="43" name="AutoShape 43"/>
          <p:cNvSpPr/>
          <p:nvPr/>
        </p:nvSpPr>
        <p:spPr>
          <a:xfrm flipH="1" flipV="1">
            <a:off x="4160620" y="2764691"/>
            <a:ext cx="1273557" cy="152085"/>
          </a:xfrm>
          <a:prstGeom prst="line">
            <a:avLst/>
          </a:prstGeom>
          <a:ln w="19050" cap="flat">
            <a:solidFill>
              <a:srgbClr val="888787">
                <a:alpha val="68627"/>
              </a:srgbClr>
            </a:solidFill>
            <a:prstDash val="solid"/>
            <a:headEnd type="none" w="sm" len="sm"/>
            <a:tailEnd type="arrow" w="med" len="sm"/>
          </a:ln>
        </p:spPr>
      </p:sp>
      <p:grpSp>
        <p:nvGrpSpPr>
          <p:cNvPr id="44" name="Group 44"/>
          <p:cNvGrpSpPr/>
          <p:nvPr/>
        </p:nvGrpSpPr>
        <p:grpSpPr>
          <a:xfrm rot="-8942514">
            <a:off x="6087311" y="3217272"/>
            <a:ext cx="884355" cy="478829"/>
            <a:chOff x="0" y="0"/>
            <a:chExt cx="812800" cy="440085"/>
          </a:xfrm>
        </p:grpSpPr>
        <p:sp>
          <p:nvSpPr>
            <p:cNvPr id="45" name="Freeform 45"/>
            <p:cNvSpPr/>
            <p:nvPr/>
          </p:nvSpPr>
          <p:spPr>
            <a:xfrm>
              <a:off x="0" y="0"/>
              <a:ext cx="812800" cy="440085"/>
            </a:xfrm>
            <a:custGeom>
              <a:avLst/>
              <a:gdLst/>
              <a:ahLst/>
              <a:cxnLst/>
              <a:rect l="l" t="t" r="r" b="b"/>
              <a:pathLst>
                <a:path w="812800" h="440085">
                  <a:moveTo>
                    <a:pt x="406400" y="0"/>
                  </a:moveTo>
                  <a:lnTo>
                    <a:pt x="812800" y="440085"/>
                  </a:lnTo>
                  <a:lnTo>
                    <a:pt x="0" y="440085"/>
                  </a:lnTo>
                  <a:lnTo>
                    <a:pt x="406400" y="0"/>
                  </a:lnTo>
                  <a:close/>
                </a:path>
              </a:pathLst>
            </a:custGeom>
            <a:solidFill>
              <a:srgbClr val="FFFFFF"/>
            </a:solidFill>
          </p:spPr>
        </p:sp>
        <p:sp>
          <p:nvSpPr>
            <p:cNvPr id="46" name="TextBox 46"/>
            <p:cNvSpPr txBox="1"/>
            <p:nvPr/>
          </p:nvSpPr>
          <p:spPr>
            <a:xfrm>
              <a:off x="127000" y="175750"/>
              <a:ext cx="558800" cy="232900"/>
            </a:xfrm>
            <a:prstGeom prst="rect">
              <a:avLst/>
            </a:prstGeom>
          </p:spPr>
          <p:txBody>
            <a:bodyPr lIns="50800" tIns="50800" rIns="50800" bIns="50800" rtlCol="0" anchor="ctr"/>
            <a:lstStyle/>
            <a:p>
              <a:pPr algn="ctr">
                <a:lnSpc>
                  <a:spcPts val="2100"/>
                </a:lnSpc>
              </a:pPr>
              <a:endParaRPr/>
            </a:p>
          </p:txBody>
        </p:sp>
      </p:grpSp>
      <p:sp>
        <p:nvSpPr>
          <p:cNvPr id="47" name="AutoShape 47"/>
          <p:cNvSpPr/>
          <p:nvPr/>
        </p:nvSpPr>
        <p:spPr>
          <a:xfrm>
            <a:off x="5839552" y="3017615"/>
            <a:ext cx="448482" cy="18914"/>
          </a:xfrm>
          <a:prstGeom prst="line">
            <a:avLst/>
          </a:prstGeom>
          <a:ln w="28575" cap="flat">
            <a:solidFill>
              <a:srgbClr val="000000"/>
            </a:solidFill>
            <a:prstDash val="solid"/>
            <a:headEnd type="none" w="sm" len="sm"/>
            <a:tailEnd type="arrow" w="med" len="sm"/>
          </a:ln>
        </p:spPr>
      </p:sp>
      <p:grpSp>
        <p:nvGrpSpPr>
          <p:cNvPr id="48" name="Group 48"/>
          <p:cNvGrpSpPr/>
          <p:nvPr/>
        </p:nvGrpSpPr>
        <p:grpSpPr>
          <a:xfrm>
            <a:off x="6470453" y="3121848"/>
            <a:ext cx="83788" cy="129910"/>
            <a:chOff x="0" y="0"/>
            <a:chExt cx="26005" cy="40320"/>
          </a:xfrm>
        </p:grpSpPr>
        <p:sp>
          <p:nvSpPr>
            <p:cNvPr id="49" name="Freeform 49"/>
            <p:cNvSpPr/>
            <p:nvPr/>
          </p:nvSpPr>
          <p:spPr>
            <a:xfrm>
              <a:off x="0" y="0"/>
              <a:ext cx="26005" cy="40320"/>
            </a:xfrm>
            <a:custGeom>
              <a:avLst/>
              <a:gdLst/>
              <a:ahLst/>
              <a:cxnLst/>
              <a:rect l="l" t="t" r="r" b="b"/>
              <a:pathLst>
                <a:path w="26005" h="40320">
                  <a:moveTo>
                    <a:pt x="0" y="0"/>
                  </a:moveTo>
                  <a:lnTo>
                    <a:pt x="26005" y="0"/>
                  </a:lnTo>
                  <a:lnTo>
                    <a:pt x="26005" y="40320"/>
                  </a:lnTo>
                  <a:lnTo>
                    <a:pt x="0" y="40320"/>
                  </a:lnTo>
                  <a:close/>
                </a:path>
              </a:pathLst>
            </a:custGeom>
            <a:solidFill>
              <a:srgbClr val="FFFFFF"/>
            </a:solidFill>
          </p:spPr>
        </p:sp>
        <p:sp>
          <p:nvSpPr>
            <p:cNvPr id="50" name="TextBox 50"/>
            <p:cNvSpPr txBox="1"/>
            <p:nvPr/>
          </p:nvSpPr>
          <p:spPr>
            <a:xfrm>
              <a:off x="0" y="-28575"/>
              <a:ext cx="26005" cy="68895"/>
            </a:xfrm>
            <a:prstGeom prst="rect">
              <a:avLst/>
            </a:prstGeom>
          </p:spPr>
          <p:txBody>
            <a:bodyPr lIns="50800" tIns="50800" rIns="50800" bIns="50800" rtlCol="0" anchor="ctr"/>
            <a:lstStyle/>
            <a:p>
              <a:pPr algn="ctr">
                <a:lnSpc>
                  <a:spcPts val="2100"/>
                </a:lnSpc>
              </a:pPr>
              <a:endParaRPr/>
            </a:p>
          </p:txBody>
        </p:sp>
      </p:grpSp>
      <p:grpSp>
        <p:nvGrpSpPr>
          <p:cNvPr id="51" name="Group 51"/>
          <p:cNvGrpSpPr/>
          <p:nvPr/>
        </p:nvGrpSpPr>
        <p:grpSpPr>
          <a:xfrm rot="1823724">
            <a:off x="5170993" y="1974479"/>
            <a:ext cx="820288" cy="487927"/>
            <a:chOff x="0" y="0"/>
            <a:chExt cx="763325" cy="454044"/>
          </a:xfrm>
        </p:grpSpPr>
        <p:sp>
          <p:nvSpPr>
            <p:cNvPr id="52" name="Freeform 52"/>
            <p:cNvSpPr/>
            <p:nvPr/>
          </p:nvSpPr>
          <p:spPr>
            <a:xfrm>
              <a:off x="0" y="0"/>
              <a:ext cx="763325" cy="454044"/>
            </a:xfrm>
            <a:custGeom>
              <a:avLst/>
              <a:gdLst/>
              <a:ahLst/>
              <a:cxnLst/>
              <a:rect l="l" t="t" r="r" b="b"/>
              <a:pathLst>
                <a:path w="763325" h="454044">
                  <a:moveTo>
                    <a:pt x="381662" y="0"/>
                  </a:moveTo>
                  <a:lnTo>
                    <a:pt x="763325" y="454044"/>
                  </a:lnTo>
                  <a:lnTo>
                    <a:pt x="0" y="454044"/>
                  </a:lnTo>
                  <a:lnTo>
                    <a:pt x="381662" y="0"/>
                  </a:lnTo>
                  <a:close/>
                </a:path>
              </a:pathLst>
            </a:custGeom>
            <a:solidFill>
              <a:srgbClr val="FFFFFF"/>
            </a:solidFill>
          </p:spPr>
        </p:sp>
        <p:sp>
          <p:nvSpPr>
            <p:cNvPr id="53" name="TextBox 53"/>
            <p:cNvSpPr txBox="1"/>
            <p:nvPr/>
          </p:nvSpPr>
          <p:spPr>
            <a:xfrm>
              <a:off x="119269" y="182231"/>
              <a:ext cx="524786" cy="239381"/>
            </a:xfrm>
            <a:prstGeom prst="rect">
              <a:avLst/>
            </a:prstGeom>
          </p:spPr>
          <p:txBody>
            <a:bodyPr lIns="50800" tIns="50800" rIns="50800" bIns="50800" rtlCol="0" anchor="ctr"/>
            <a:lstStyle/>
            <a:p>
              <a:pPr algn="ctr">
                <a:lnSpc>
                  <a:spcPts val="2100"/>
                </a:lnSpc>
              </a:pPr>
              <a:endParaRPr/>
            </a:p>
          </p:txBody>
        </p:sp>
      </p:grpSp>
      <p:grpSp>
        <p:nvGrpSpPr>
          <p:cNvPr id="54" name="Group 54"/>
          <p:cNvGrpSpPr/>
          <p:nvPr/>
        </p:nvGrpSpPr>
        <p:grpSpPr>
          <a:xfrm>
            <a:off x="6794886" y="3064699"/>
            <a:ext cx="83788" cy="129910"/>
            <a:chOff x="0" y="0"/>
            <a:chExt cx="26005" cy="40320"/>
          </a:xfrm>
        </p:grpSpPr>
        <p:sp>
          <p:nvSpPr>
            <p:cNvPr id="55" name="Freeform 55"/>
            <p:cNvSpPr/>
            <p:nvPr/>
          </p:nvSpPr>
          <p:spPr>
            <a:xfrm>
              <a:off x="0" y="0"/>
              <a:ext cx="26005" cy="40320"/>
            </a:xfrm>
            <a:custGeom>
              <a:avLst/>
              <a:gdLst/>
              <a:ahLst/>
              <a:cxnLst/>
              <a:rect l="l" t="t" r="r" b="b"/>
              <a:pathLst>
                <a:path w="26005" h="40320">
                  <a:moveTo>
                    <a:pt x="0" y="0"/>
                  </a:moveTo>
                  <a:lnTo>
                    <a:pt x="26005" y="0"/>
                  </a:lnTo>
                  <a:lnTo>
                    <a:pt x="26005" y="40320"/>
                  </a:lnTo>
                  <a:lnTo>
                    <a:pt x="0" y="40320"/>
                  </a:lnTo>
                  <a:close/>
                </a:path>
              </a:pathLst>
            </a:custGeom>
            <a:solidFill>
              <a:srgbClr val="FFFFFF"/>
            </a:solidFill>
          </p:spPr>
        </p:sp>
        <p:sp>
          <p:nvSpPr>
            <p:cNvPr id="56" name="TextBox 56"/>
            <p:cNvSpPr txBox="1"/>
            <p:nvPr/>
          </p:nvSpPr>
          <p:spPr>
            <a:xfrm>
              <a:off x="0" y="-28575"/>
              <a:ext cx="26005" cy="68895"/>
            </a:xfrm>
            <a:prstGeom prst="rect">
              <a:avLst/>
            </a:prstGeom>
          </p:spPr>
          <p:txBody>
            <a:bodyPr lIns="50800" tIns="50800" rIns="50800" bIns="50800" rtlCol="0" anchor="ctr"/>
            <a:lstStyle/>
            <a:p>
              <a:pPr algn="ctr">
                <a:lnSpc>
                  <a:spcPts val="2100"/>
                </a:lnSpc>
              </a:pPr>
              <a:endParaRPr/>
            </a:p>
          </p:txBody>
        </p:sp>
      </p:grpSp>
      <p:grpSp>
        <p:nvGrpSpPr>
          <p:cNvPr id="57" name="Group 57"/>
          <p:cNvGrpSpPr/>
          <p:nvPr/>
        </p:nvGrpSpPr>
        <p:grpSpPr>
          <a:xfrm rot="-8966011">
            <a:off x="4920171" y="3477994"/>
            <a:ext cx="842354" cy="533112"/>
            <a:chOff x="0" y="0"/>
            <a:chExt cx="763325" cy="483096"/>
          </a:xfrm>
        </p:grpSpPr>
        <p:sp>
          <p:nvSpPr>
            <p:cNvPr id="58" name="Freeform 58"/>
            <p:cNvSpPr/>
            <p:nvPr/>
          </p:nvSpPr>
          <p:spPr>
            <a:xfrm>
              <a:off x="0" y="0"/>
              <a:ext cx="763325" cy="483096"/>
            </a:xfrm>
            <a:custGeom>
              <a:avLst/>
              <a:gdLst/>
              <a:ahLst/>
              <a:cxnLst/>
              <a:rect l="l" t="t" r="r" b="b"/>
              <a:pathLst>
                <a:path w="763325" h="483096">
                  <a:moveTo>
                    <a:pt x="381662" y="0"/>
                  </a:moveTo>
                  <a:lnTo>
                    <a:pt x="763325" y="483096"/>
                  </a:lnTo>
                  <a:lnTo>
                    <a:pt x="0" y="483096"/>
                  </a:lnTo>
                  <a:lnTo>
                    <a:pt x="381662" y="0"/>
                  </a:lnTo>
                  <a:close/>
                </a:path>
              </a:pathLst>
            </a:custGeom>
            <a:solidFill>
              <a:srgbClr val="FFFFFF"/>
            </a:solidFill>
          </p:spPr>
        </p:sp>
        <p:sp>
          <p:nvSpPr>
            <p:cNvPr id="59" name="TextBox 59"/>
            <p:cNvSpPr txBox="1"/>
            <p:nvPr/>
          </p:nvSpPr>
          <p:spPr>
            <a:xfrm>
              <a:off x="119269" y="195720"/>
              <a:ext cx="524786" cy="252870"/>
            </a:xfrm>
            <a:prstGeom prst="rect">
              <a:avLst/>
            </a:prstGeom>
          </p:spPr>
          <p:txBody>
            <a:bodyPr lIns="50800" tIns="50800" rIns="50800" bIns="50800" rtlCol="0" anchor="ctr"/>
            <a:lstStyle/>
            <a:p>
              <a:pPr algn="ctr">
                <a:lnSpc>
                  <a:spcPts val="2100"/>
                </a:lnSpc>
              </a:pPr>
              <a:endParaRPr/>
            </a:p>
          </p:txBody>
        </p:sp>
      </p:grpSp>
      <p:sp>
        <p:nvSpPr>
          <p:cNvPr id="60" name="Freeform 60"/>
          <p:cNvSpPr/>
          <p:nvPr/>
        </p:nvSpPr>
        <p:spPr>
          <a:xfrm>
            <a:off x="6419087" y="2141480"/>
            <a:ext cx="496357" cy="1396878"/>
          </a:xfrm>
          <a:custGeom>
            <a:avLst/>
            <a:gdLst/>
            <a:ahLst/>
            <a:cxnLst/>
            <a:rect l="l" t="t" r="r" b="b"/>
            <a:pathLst>
              <a:path w="496357" h="1396878">
                <a:moveTo>
                  <a:pt x="0" y="0"/>
                </a:moveTo>
                <a:lnTo>
                  <a:pt x="496357" y="0"/>
                </a:lnTo>
                <a:lnTo>
                  <a:pt x="496357" y="1396878"/>
                </a:lnTo>
                <a:lnTo>
                  <a:pt x="0" y="1396878"/>
                </a:lnTo>
                <a:lnTo>
                  <a:pt x="0" y="0"/>
                </a:lnTo>
                <a:close/>
              </a:path>
            </a:pathLst>
          </a:custGeom>
          <a:blipFill>
            <a:blip r:embed="rId3"/>
            <a:stretch>
              <a:fillRect l="-5616" r="-190524"/>
            </a:stretch>
          </a:blipFill>
        </p:spPr>
      </p:sp>
      <p:sp>
        <p:nvSpPr>
          <p:cNvPr id="61" name="Freeform 61"/>
          <p:cNvSpPr/>
          <p:nvPr/>
        </p:nvSpPr>
        <p:spPr>
          <a:xfrm>
            <a:off x="6419087" y="2218443"/>
            <a:ext cx="501490" cy="1297048"/>
          </a:xfrm>
          <a:custGeom>
            <a:avLst/>
            <a:gdLst/>
            <a:ahLst/>
            <a:cxnLst/>
            <a:rect l="l" t="t" r="r" b="b"/>
            <a:pathLst>
              <a:path w="501490" h="1297048">
                <a:moveTo>
                  <a:pt x="0" y="0"/>
                </a:moveTo>
                <a:lnTo>
                  <a:pt x="501491" y="0"/>
                </a:lnTo>
                <a:lnTo>
                  <a:pt x="501491" y="1297048"/>
                </a:lnTo>
                <a:lnTo>
                  <a:pt x="0" y="1297048"/>
                </a:lnTo>
                <a:lnTo>
                  <a:pt x="0" y="0"/>
                </a:lnTo>
                <a:close/>
              </a:path>
            </a:pathLst>
          </a:custGeom>
          <a:blipFill>
            <a:blip r:embed="rId4">
              <a:extLst>
                <a:ext uri="{96DAC541-7B7A-43D3-8B79-37D633B846F1}">
                  <asvg:svgBlip xmlns:asvg="http://schemas.microsoft.com/office/drawing/2016/SVG/main" r:embed="rId5"/>
                </a:ext>
              </a:extLst>
            </a:blip>
            <a:stretch>
              <a:fillRect/>
            </a:stretch>
          </a:blipFill>
          <a:ln w="9525" cap="sq">
            <a:solidFill>
              <a:srgbClr val="000000"/>
            </a:solidFill>
            <a:prstDash val="solid"/>
            <a:miter/>
          </a:ln>
        </p:spPr>
      </p:sp>
      <p:grpSp>
        <p:nvGrpSpPr>
          <p:cNvPr id="62" name="Group 62"/>
          <p:cNvGrpSpPr/>
          <p:nvPr/>
        </p:nvGrpSpPr>
        <p:grpSpPr>
          <a:xfrm rot="1823724">
            <a:off x="6353020" y="1907061"/>
            <a:ext cx="988001" cy="514761"/>
            <a:chOff x="0" y="0"/>
            <a:chExt cx="871464" cy="454044"/>
          </a:xfrm>
        </p:grpSpPr>
        <p:sp>
          <p:nvSpPr>
            <p:cNvPr id="63" name="Freeform 63"/>
            <p:cNvSpPr/>
            <p:nvPr/>
          </p:nvSpPr>
          <p:spPr>
            <a:xfrm>
              <a:off x="0" y="0"/>
              <a:ext cx="871464" cy="454044"/>
            </a:xfrm>
            <a:custGeom>
              <a:avLst/>
              <a:gdLst/>
              <a:ahLst/>
              <a:cxnLst/>
              <a:rect l="l" t="t" r="r" b="b"/>
              <a:pathLst>
                <a:path w="871464" h="454044">
                  <a:moveTo>
                    <a:pt x="435732" y="0"/>
                  </a:moveTo>
                  <a:lnTo>
                    <a:pt x="871464" y="454044"/>
                  </a:lnTo>
                  <a:lnTo>
                    <a:pt x="0" y="454044"/>
                  </a:lnTo>
                  <a:lnTo>
                    <a:pt x="435732" y="0"/>
                  </a:lnTo>
                  <a:close/>
                </a:path>
              </a:pathLst>
            </a:custGeom>
            <a:solidFill>
              <a:srgbClr val="FFFFFF"/>
            </a:solidFill>
          </p:spPr>
        </p:sp>
        <p:sp>
          <p:nvSpPr>
            <p:cNvPr id="64" name="TextBox 64"/>
            <p:cNvSpPr txBox="1"/>
            <p:nvPr/>
          </p:nvSpPr>
          <p:spPr>
            <a:xfrm>
              <a:off x="136166" y="182231"/>
              <a:ext cx="599131" cy="239381"/>
            </a:xfrm>
            <a:prstGeom prst="rect">
              <a:avLst/>
            </a:prstGeom>
          </p:spPr>
          <p:txBody>
            <a:bodyPr lIns="50800" tIns="50800" rIns="50800" bIns="50800" rtlCol="0" anchor="ctr"/>
            <a:lstStyle/>
            <a:p>
              <a:pPr algn="ctr">
                <a:lnSpc>
                  <a:spcPts val="2100"/>
                </a:lnSpc>
              </a:pPr>
              <a:endParaRPr/>
            </a:p>
          </p:txBody>
        </p:sp>
      </p:grpSp>
      <p:grpSp>
        <p:nvGrpSpPr>
          <p:cNvPr id="65" name="Group 65"/>
          <p:cNvGrpSpPr/>
          <p:nvPr/>
        </p:nvGrpSpPr>
        <p:grpSpPr>
          <a:xfrm rot="-8966011">
            <a:off x="6130783" y="3339610"/>
            <a:ext cx="842354" cy="533112"/>
            <a:chOff x="0" y="0"/>
            <a:chExt cx="763325" cy="483096"/>
          </a:xfrm>
        </p:grpSpPr>
        <p:sp>
          <p:nvSpPr>
            <p:cNvPr id="66" name="Freeform 66"/>
            <p:cNvSpPr/>
            <p:nvPr/>
          </p:nvSpPr>
          <p:spPr>
            <a:xfrm>
              <a:off x="0" y="0"/>
              <a:ext cx="763325" cy="483096"/>
            </a:xfrm>
            <a:custGeom>
              <a:avLst/>
              <a:gdLst/>
              <a:ahLst/>
              <a:cxnLst/>
              <a:rect l="l" t="t" r="r" b="b"/>
              <a:pathLst>
                <a:path w="763325" h="483096">
                  <a:moveTo>
                    <a:pt x="381662" y="0"/>
                  </a:moveTo>
                  <a:lnTo>
                    <a:pt x="763325" y="483096"/>
                  </a:lnTo>
                  <a:lnTo>
                    <a:pt x="0" y="483096"/>
                  </a:lnTo>
                  <a:lnTo>
                    <a:pt x="381662" y="0"/>
                  </a:lnTo>
                  <a:close/>
                </a:path>
              </a:pathLst>
            </a:custGeom>
            <a:solidFill>
              <a:srgbClr val="FFFFFF"/>
            </a:solidFill>
          </p:spPr>
        </p:sp>
        <p:sp>
          <p:nvSpPr>
            <p:cNvPr id="67" name="TextBox 67"/>
            <p:cNvSpPr txBox="1"/>
            <p:nvPr/>
          </p:nvSpPr>
          <p:spPr>
            <a:xfrm>
              <a:off x="119269" y="195720"/>
              <a:ext cx="524786" cy="252870"/>
            </a:xfrm>
            <a:prstGeom prst="rect">
              <a:avLst/>
            </a:prstGeom>
          </p:spPr>
          <p:txBody>
            <a:bodyPr lIns="50800" tIns="50800" rIns="50800" bIns="50800" rtlCol="0" anchor="ctr"/>
            <a:lstStyle/>
            <a:p>
              <a:pPr algn="ctr">
                <a:lnSpc>
                  <a:spcPts val="2100"/>
                </a:lnSpc>
              </a:pPr>
              <a:endParaRPr/>
            </a:p>
          </p:txBody>
        </p:sp>
      </p:grpSp>
      <p:grpSp>
        <p:nvGrpSpPr>
          <p:cNvPr id="68" name="Group 68"/>
          <p:cNvGrpSpPr/>
          <p:nvPr/>
        </p:nvGrpSpPr>
        <p:grpSpPr>
          <a:xfrm>
            <a:off x="6551960" y="2772427"/>
            <a:ext cx="53489" cy="88228"/>
            <a:chOff x="0" y="0"/>
            <a:chExt cx="16601" cy="27383"/>
          </a:xfrm>
        </p:grpSpPr>
        <p:sp>
          <p:nvSpPr>
            <p:cNvPr id="69" name="Freeform 69"/>
            <p:cNvSpPr/>
            <p:nvPr/>
          </p:nvSpPr>
          <p:spPr>
            <a:xfrm>
              <a:off x="0" y="0"/>
              <a:ext cx="16601" cy="27383"/>
            </a:xfrm>
            <a:custGeom>
              <a:avLst/>
              <a:gdLst/>
              <a:ahLst/>
              <a:cxnLst/>
              <a:rect l="l" t="t" r="r" b="b"/>
              <a:pathLst>
                <a:path w="16601" h="27383">
                  <a:moveTo>
                    <a:pt x="0" y="0"/>
                  </a:moveTo>
                  <a:lnTo>
                    <a:pt x="16601" y="0"/>
                  </a:lnTo>
                  <a:lnTo>
                    <a:pt x="16601" y="27383"/>
                  </a:lnTo>
                  <a:lnTo>
                    <a:pt x="0" y="27383"/>
                  </a:lnTo>
                  <a:close/>
                </a:path>
              </a:pathLst>
            </a:custGeom>
            <a:solidFill>
              <a:srgbClr val="FFFFFF"/>
            </a:solidFill>
          </p:spPr>
        </p:sp>
        <p:sp>
          <p:nvSpPr>
            <p:cNvPr id="70" name="TextBox 70"/>
            <p:cNvSpPr txBox="1"/>
            <p:nvPr/>
          </p:nvSpPr>
          <p:spPr>
            <a:xfrm>
              <a:off x="0" y="-28575"/>
              <a:ext cx="16601" cy="55958"/>
            </a:xfrm>
            <a:prstGeom prst="rect">
              <a:avLst/>
            </a:prstGeom>
          </p:spPr>
          <p:txBody>
            <a:bodyPr lIns="50800" tIns="50800" rIns="50800" bIns="50800" rtlCol="0" anchor="ctr"/>
            <a:lstStyle/>
            <a:p>
              <a:pPr algn="ctr">
                <a:lnSpc>
                  <a:spcPts val="2100"/>
                </a:lnSpc>
              </a:pPr>
              <a:endParaRPr/>
            </a:p>
          </p:txBody>
        </p:sp>
      </p:grpSp>
      <p:grpSp>
        <p:nvGrpSpPr>
          <p:cNvPr id="71" name="Group 71"/>
          <p:cNvGrpSpPr/>
          <p:nvPr/>
        </p:nvGrpSpPr>
        <p:grpSpPr>
          <a:xfrm>
            <a:off x="6761015" y="2800485"/>
            <a:ext cx="53489" cy="70450"/>
            <a:chOff x="0" y="0"/>
            <a:chExt cx="16601" cy="21865"/>
          </a:xfrm>
        </p:grpSpPr>
        <p:sp>
          <p:nvSpPr>
            <p:cNvPr id="72" name="Freeform 72"/>
            <p:cNvSpPr/>
            <p:nvPr/>
          </p:nvSpPr>
          <p:spPr>
            <a:xfrm>
              <a:off x="0" y="0"/>
              <a:ext cx="16601" cy="21865"/>
            </a:xfrm>
            <a:custGeom>
              <a:avLst/>
              <a:gdLst/>
              <a:ahLst/>
              <a:cxnLst/>
              <a:rect l="l" t="t" r="r" b="b"/>
              <a:pathLst>
                <a:path w="16601" h="21865">
                  <a:moveTo>
                    <a:pt x="0" y="0"/>
                  </a:moveTo>
                  <a:lnTo>
                    <a:pt x="16601" y="0"/>
                  </a:lnTo>
                  <a:lnTo>
                    <a:pt x="16601" y="21865"/>
                  </a:lnTo>
                  <a:lnTo>
                    <a:pt x="0" y="21865"/>
                  </a:lnTo>
                  <a:close/>
                </a:path>
              </a:pathLst>
            </a:custGeom>
            <a:solidFill>
              <a:srgbClr val="FFFFFF"/>
            </a:solidFill>
          </p:spPr>
        </p:sp>
        <p:sp>
          <p:nvSpPr>
            <p:cNvPr id="73" name="TextBox 73"/>
            <p:cNvSpPr txBox="1"/>
            <p:nvPr/>
          </p:nvSpPr>
          <p:spPr>
            <a:xfrm>
              <a:off x="0" y="-28575"/>
              <a:ext cx="16601" cy="50440"/>
            </a:xfrm>
            <a:prstGeom prst="rect">
              <a:avLst/>
            </a:prstGeom>
          </p:spPr>
          <p:txBody>
            <a:bodyPr lIns="50800" tIns="50800" rIns="50800" bIns="50800" rtlCol="0" anchor="ctr"/>
            <a:lstStyle/>
            <a:p>
              <a:pPr algn="ctr">
                <a:lnSpc>
                  <a:spcPts val="2100"/>
                </a:lnSpc>
              </a:pPr>
              <a:endParaRPr/>
            </a:p>
          </p:txBody>
        </p:sp>
      </p:grpSp>
      <p:grpSp>
        <p:nvGrpSpPr>
          <p:cNvPr id="74" name="Group 74"/>
          <p:cNvGrpSpPr/>
          <p:nvPr/>
        </p:nvGrpSpPr>
        <p:grpSpPr>
          <a:xfrm>
            <a:off x="6591734" y="3162466"/>
            <a:ext cx="53489" cy="106104"/>
            <a:chOff x="0" y="0"/>
            <a:chExt cx="16601" cy="32931"/>
          </a:xfrm>
        </p:grpSpPr>
        <p:sp>
          <p:nvSpPr>
            <p:cNvPr id="75" name="Freeform 75"/>
            <p:cNvSpPr/>
            <p:nvPr/>
          </p:nvSpPr>
          <p:spPr>
            <a:xfrm>
              <a:off x="0" y="0"/>
              <a:ext cx="16601" cy="32931"/>
            </a:xfrm>
            <a:custGeom>
              <a:avLst/>
              <a:gdLst/>
              <a:ahLst/>
              <a:cxnLst/>
              <a:rect l="l" t="t" r="r" b="b"/>
              <a:pathLst>
                <a:path w="16601" h="32931">
                  <a:moveTo>
                    <a:pt x="0" y="0"/>
                  </a:moveTo>
                  <a:lnTo>
                    <a:pt x="16601" y="0"/>
                  </a:lnTo>
                  <a:lnTo>
                    <a:pt x="16601" y="32931"/>
                  </a:lnTo>
                  <a:lnTo>
                    <a:pt x="0" y="32931"/>
                  </a:lnTo>
                  <a:close/>
                </a:path>
              </a:pathLst>
            </a:custGeom>
            <a:solidFill>
              <a:srgbClr val="FFFFFF"/>
            </a:solidFill>
          </p:spPr>
        </p:sp>
        <p:sp>
          <p:nvSpPr>
            <p:cNvPr id="76" name="TextBox 76"/>
            <p:cNvSpPr txBox="1"/>
            <p:nvPr/>
          </p:nvSpPr>
          <p:spPr>
            <a:xfrm>
              <a:off x="0" y="-28575"/>
              <a:ext cx="16601" cy="61506"/>
            </a:xfrm>
            <a:prstGeom prst="rect">
              <a:avLst/>
            </a:prstGeom>
          </p:spPr>
          <p:txBody>
            <a:bodyPr lIns="50800" tIns="50800" rIns="50800" bIns="50800" rtlCol="0" anchor="ctr"/>
            <a:lstStyle/>
            <a:p>
              <a:pPr algn="ctr">
                <a:lnSpc>
                  <a:spcPts val="2100"/>
                </a:lnSpc>
              </a:pPr>
              <a:endParaRPr/>
            </a:p>
          </p:txBody>
        </p:sp>
      </p:grpSp>
      <p:sp>
        <p:nvSpPr>
          <p:cNvPr id="77" name="AutoShape 77"/>
          <p:cNvSpPr/>
          <p:nvPr/>
        </p:nvSpPr>
        <p:spPr>
          <a:xfrm flipV="1">
            <a:off x="6635187" y="3272223"/>
            <a:ext cx="0" cy="333944"/>
          </a:xfrm>
          <a:prstGeom prst="line">
            <a:avLst/>
          </a:prstGeom>
          <a:ln w="19050" cap="flat">
            <a:solidFill>
              <a:srgbClr val="888787">
                <a:alpha val="71765"/>
              </a:srgbClr>
            </a:solidFill>
            <a:prstDash val="solid"/>
            <a:headEnd type="none" w="sm" len="sm"/>
            <a:tailEnd type="arrow" w="med" len="sm"/>
          </a:ln>
        </p:spPr>
      </p:sp>
      <p:sp>
        <p:nvSpPr>
          <p:cNvPr id="78" name="AutoShape 78"/>
          <p:cNvSpPr/>
          <p:nvPr/>
        </p:nvSpPr>
        <p:spPr>
          <a:xfrm flipH="1" flipV="1">
            <a:off x="6612600" y="3581747"/>
            <a:ext cx="356630" cy="179172"/>
          </a:xfrm>
          <a:prstGeom prst="line">
            <a:avLst/>
          </a:prstGeom>
          <a:ln w="9525" cap="flat">
            <a:solidFill>
              <a:srgbClr val="B4B4B4"/>
            </a:solidFill>
            <a:prstDash val="solid"/>
            <a:headEnd type="none" w="sm" len="sm"/>
            <a:tailEnd type="none" w="sm" len="sm"/>
          </a:ln>
        </p:spPr>
      </p:sp>
      <p:sp>
        <p:nvSpPr>
          <p:cNvPr id="79" name="Freeform 79"/>
          <p:cNvSpPr/>
          <p:nvPr/>
        </p:nvSpPr>
        <p:spPr>
          <a:xfrm>
            <a:off x="6751901" y="3672607"/>
            <a:ext cx="434657" cy="388873"/>
          </a:xfrm>
          <a:custGeom>
            <a:avLst/>
            <a:gdLst/>
            <a:ahLst/>
            <a:cxnLst/>
            <a:rect l="l" t="t" r="r" b="b"/>
            <a:pathLst>
              <a:path w="434657" h="388873">
                <a:moveTo>
                  <a:pt x="0" y="0"/>
                </a:moveTo>
                <a:lnTo>
                  <a:pt x="434657" y="0"/>
                </a:lnTo>
                <a:lnTo>
                  <a:pt x="434657" y="388872"/>
                </a:lnTo>
                <a:lnTo>
                  <a:pt x="0" y="388872"/>
                </a:lnTo>
                <a:lnTo>
                  <a:pt x="0" y="0"/>
                </a:lnTo>
                <a:close/>
              </a:path>
            </a:pathLst>
          </a:custGeom>
          <a:blipFill>
            <a:blip r:embed="rId6"/>
            <a:stretch>
              <a:fillRect/>
            </a:stretch>
          </a:blipFill>
        </p:spPr>
      </p:sp>
      <p:sp>
        <p:nvSpPr>
          <p:cNvPr id="80" name="AutoShape 80"/>
          <p:cNvSpPr/>
          <p:nvPr/>
        </p:nvSpPr>
        <p:spPr>
          <a:xfrm flipH="1">
            <a:off x="6314807" y="3568255"/>
            <a:ext cx="319160" cy="239634"/>
          </a:xfrm>
          <a:prstGeom prst="line">
            <a:avLst/>
          </a:prstGeom>
          <a:ln w="9525" cap="flat">
            <a:solidFill>
              <a:srgbClr val="B4B4B4"/>
            </a:solidFill>
            <a:prstDash val="solid"/>
            <a:headEnd type="none" w="sm" len="sm"/>
            <a:tailEnd type="none" w="sm" len="sm"/>
          </a:ln>
        </p:spPr>
      </p:sp>
      <p:sp>
        <p:nvSpPr>
          <p:cNvPr id="81" name="Freeform 81"/>
          <p:cNvSpPr/>
          <p:nvPr/>
        </p:nvSpPr>
        <p:spPr>
          <a:xfrm>
            <a:off x="6069038" y="3664867"/>
            <a:ext cx="443308" cy="396612"/>
          </a:xfrm>
          <a:custGeom>
            <a:avLst/>
            <a:gdLst/>
            <a:ahLst/>
            <a:cxnLst/>
            <a:rect l="l" t="t" r="r" b="b"/>
            <a:pathLst>
              <a:path w="443308" h="396612">
                <a:moveTo>
                  <a:pt x="0" y="0"/>
                </a:moveTo>
                <a:lnTo>
                  <a:pt x="443309" y="0"/>
                </a:lnTo>
                <a:lnTo>
                  <a:pt x="443309" y="396612"/>
                </a:lnTo>
                <a:lnTo>
                  <a:pt x="0" y="396612"/>
                </a:lnTo>
                <a:lnTo>
                  <a:pt x="0" y="0"/>
                </a:lnTo>
                <a:close/>
              </a:path>
            </a:pathLst>
          </a:custGeom>
          <a:blipFill>
            <a:blip r:embed="rId7"/>
            <a:stretch>
              <a:fillRect l="-8812" t="-5790" r="-22930"/>
            </a:stretch>
          </a:blipFill>
        </p:spPr>
      </p:sp>
      <p:grpSp>
        <p:nvGrpSpPr>
          <p:cNvPr id="82" name="Group 82"/>
          <p:cNvGrpSpPr/>
          <p:nvPr/>
        </p:nvGrpSpPr>
        <p:grpSpPr>
          <a:xfrm>
            <a:off x="6538245" y="2512986"/>
            <a:ext cx="53489" cy="88228"/>
            <a:chOff x="0" y="0"/>
            <a:chExt cx="16601" cy="27383"/>
          </a:xfrm>
        </p:grpSpPr>
        <p:sp>
          <p:nvSpPr>
            <p:cNvPr id="83" name="Freeform 83"/>
            <p:cNvSpPr/>
            <p:nvPr/>
          </p:nvSpPr>
          <p:spPr>
            <a:xfrm>
              <a:off x="0" y="0"/>
              <a:ext cx="16601" cy="27383"/>
            </a:xfrm>
            <a:custGeom>
              <a:avLst/>
              <a:gdLst/>
              <a:ahLst/>
              <a:cxnLst/>
              <a:rect l="l" t="t" r="r" b="b"/>
              <a:pathLst>
                <a:path w="16601" h="27383">
                  <a:moveTo>
                    <a:pt x="0" y="0"/>
                  </a:moveTo>
                  <a:lnTo>
                    <a:pt x="16601" y="0"/>
                  </a:lnTo>
                  <a:lnTo>
                    <a:pt x="16601" y="27383"/>
                  </a:lnTo>
                  <a:lnTo>
                    <a:pt x="0" y="27383"/>
                  </a:lnTo>
                  <a:close/>
                </a:path>
              </a:pathLst>
            </a:custGeom>
            <a:solidFill>
              <a:srgbClr val="FFFFFF"/>
            </a:solidFill>
          </p:spPr>
        </p:sp>
        <p:sp>
          <p:nvSpPr>
            <p:cNvPr id="84" name="TextBox 84"/>
            <p:cNvSpPr txBox="1"/>
            <p:nvPr/>
          </p:nvSpPr>
          <p:spPr>
            <a:xfrm>
              <a:off x="0" y="-28575"/>
              <a:ext cx="16601" cy="55958"/>
            </a:xfrm>
            <a:prstGeom prst="rect">
              <a:avLst/>
            </a:prstGeom>
          </p:spPr>
          <p:txBody>
            <a:bodyPr lIns="50800" tIns="50800" rIns="50800" bIns="50800" rtlCol="0" anchor="ctr"/>
            <a:lstStyle/>
            <a:p>
              <a:pPr algn="ctr">
                <a:lnSpc>
                  <a:spcPts val="2100"/>
                </a:lnSpc>
              </a:pPr>
              <a:endParaRPr/>
            </a:p>
          </p:txBody>
        </p:sp>
      </p:grpSp>
      <p:grpSp>
        <p:nvGrpSpPr>
          <p:cNvPr id="85" name="Group 85"/>
          <p:cNvGrpSpPr/>
          <p:nvPr/>
        </p:nvGrpSpPr>
        <p:grpSpPr>
          <a:xfrm>
            <a:off x="522494" y="1658839"/>
            <a:ext cx="7523530" cy="2717551"/>
            <a:chOff x="0" y="0"/>
            <a:chExt cx="2335069" cy="843443"/>
          </a:xfrm>
        </p:grpSpPr>
        <p:sp>
          <p:nvSpPr>
            <p:cNvPr id="86" name="Freeform 86"/>
            <p:cNvSpPr/>
            <p:nvPr/>
          </p:nvSpPr>
          <p:spPr>
            <a:xfrm>
              <a:off x="0" y="0"/>
              <a:ext cx="2335069" cy="843443"/>
            </a:xfrm>
            <a:custGeom>
              <a:avLst/>
              <a:gdLst/>
              <a:ahLst/>
              <a:cxnLst/>
              <a:rect l="l" t="t" r="r" b="b"/>
              <a:pathLst>
                <a:path w="2335069" h="843443">
                  <a:moveTo>
                    <a:pt x="0" y="0"/>
                  </a:moveTo>
                  <a:lnTo>
                    <a:pt x="2335069" y="0"/>
                  </a:lnTo>
                  <a:lnTo>
                    <a:pt x="2335069" y="843443"/>
                  </a:lnTo>
                  <a:lnTo>
                    <a:pt x="0" y="843443"/>
                  </a:lnTo>
                  <a:close/>
                </a:path>
              </a:pathLst>
            </a:custGeom>
            <a:solidFill>
              <a:srgbClr val="000000">
                <a:alpha val="0"/>
              </a:srgbClr>
            </a:solidFill>
            <a:ln w="38100" cap="sq">
              <a:solidFill>
                <a:srgbClr val="000000"/>
              </a:solidFill>
              <a:prstDash val="sysDot"/>
              <a:miter/>
            </a:ln>
          </p:spPr>
        </p:sp>
        <p:sp>
          <p:nvSpPr>
            <p:cNvPr id="87" name="TextBox 87"/>
            <p:cNvSpPr txBox="1"/>
            <p:nvPr/>
          </p:nvSpPr>
          <p:spPr>
            <a:xfrm>
              <a:off x="0" y="-28575"/>
              <a:ext cx="2335069" cy="872018"/>
            </a:xfrm>
            <a:prstGeom prst="rect">
              <a:avLst/>
            </a:prstGeom>
          </p:spPr>
          <p:txBody>
            <a:bodyPr lIns="50800" tIns="50800" rIns="50800" bIns="50800" rtlCol="0" anchor="ctr"/>
            <a:lstStyle/>
            <a:p>
              <a:pPr algn="ctr">
                <a:lnSpc>
                  <a:spcPts val="2100"/>
                </a:lnSpc>
              </a:pPr>
              <a:endParaRPr/>
            </a:p>
          </p:txBody>
        </p:sp>
      </p:grpSp>
      <p:grpSp>
        <p:nvGrpSpPr>
          <p:cNvPr id="88" name="Group 88"/>
          <p:cNvGrpSpPr/>
          <p:nvPr/>
        </p:nvGrpSpPr>
        <p:grpSpPr>
          <a:xfrm rot="-10800000">
            <a:off x="1647131" y="4493561"/>
            <a:ext cx="498925" cy="649939"/>
            <a:chOff x="0" y="0"/>
            <a:chExt cx="623946" cy="812800"/>
          </a:xfrm>
        </p:grpSpPr>
        <p:sp>
          <p:nvSpPr>
            <p:cNvPr id="89" name="Freeform 89"/>
            <p:cNvSpPr/>
            <p:nvPr/>
          </p:nvSpPr>
          <p:spPr>
            <a:xfrm>
              <a:off x="0" y="0"/>
              <a:ext cx="623946" cy="812800"/>
            </a:xfrm>
            <a:custGeom>
              <a:avLst/>
              <a:gdLst/>
              <a:ahLst/>
              <a:cxnLst/>
              <a:rect l="l" t="t" r="r" b="b"/>
              <a:pathLst>
                <a:path w="623946" h="812800">
                  <a:moveTo>
                    <a:pt x="311973" y="0"/>
                  </a:moveTo>
                  <a:lnTo>
                    <a:pt x="0" y="406400"/>
                  </a:lnTo>
                  <a:lnTo>
                    <a:pt x="203200" y="406400"/>
                  </a:lnTo>
                  <a:lnTo>
                    <a:pt x="203200" y="812800"/>
                  </a:lnTo>
                  <a:lnTo>
                    <a:pt x="420746" y="812800"/>
                  </a:lnTo>
                  <a:lnTo>
                    <a:pt x="420746" y="406400"/>
                  </a:lnTo>
                  <a:lnTo>
                    <a:pt x="623946" y="406400"/>
                  </a:lnTo>
                  <a:lnTo>
                    <a:pt x="311973" y="0"/>
                  </a:lnTo>
                  <a:close/>
                </a:path>
              </a:pathLst>
            </a:custGeom>
            <a:solidFill>
              <a:srgbClr val="AFADAD"/>
            </a:solidFill>
          </p:spPr>
        </p:sp>
        <p:sp>
          <p:nvSpPr>
            <p:cNvPr id="90" name="TextBox 90"/>
            <p:cNvSpPr txBox="1"/>
            <p:nvPr/>
          </p:nvSpPr>
          <p:spPr>
            <a:xfrm>
              <a:off x="203200" y="73025"/>
              <a:ext cx="217546" cy="739775"/>
            </a:xfrm>
            <a:prstGeom prst="rect">
              <a:avLst/>
            </a:prstGeom>
          </p:spPr>
          <p:txBody>
            <a:bodyPr lIns="50800" tIns="50800" rIns="50800" bIns="50800" rtlCol="0" anchor="ctr"/>
            <a:lstStyle/>
            <a:p>
              <a:pPr algn="ctr">
                <a:lnSpc>
                  <a:spcPts val="2100"/>
                </a:lnSpc>
              </a:pPr>
              <a:endParaRPr/>
            </a:p>
          </p:txBody>
        </p:sp>
      </p:grpSp>
      <p:sp>
        <p:nvSpPr>
          <p:cNvPr id="91" name="TextBox 91"/>
          <p:cNvSpPr txBox="1"/>
          <p:nvPr/>
        </p:nvSpPr>
        <p:spPr>
          <a:xfrm>
            <a:off x="746805" y="1855407"/>
            <a:ext cx="1399251" cy="137006"/>
          </a:xfrm>
          <a:prstGeom prst="rect">
            <a:avLst/>
          </a:prstGeom>
        </p:spPr>
        <p:txBody>
          <a:bodyPr lIns="0" tIns="0" rIns="0" bIns="0" rtlCol="0" anchor="t">
            <a:spAutoFit/>
          </a:bodyPr>
          <a:lstStyle/>
          <a:p>
            <a:pPr algn="ctr">
              <a:lnSpc>
                <a:spcPts val="1196"/>
              </a:lnSpc>
              <a:spcBef>
                <a:spcPct val="0"/>
              </a:spcBef>
            </a:pPr>
            <a:r>
              <a:rPr lang="en-US" sz="854">
                <a:solidFill>
                  <a:srgbClr val="000000"/>
                </a:solidFill>
                <a:latin typeface="Canva Sans"/>
              </a:rPr>
              <a:t> Time Satelite Imagery </a:t>
            </a:r>
          </a:p>
        </p:txBody>
      </p:sp>
      <p:sp>
        <p:nvSpPr>
          <p:cNvPr id="92" name="TextBox 92"/>
          <p:cNvSpPr txBox="1"/>
          <p:nvPr/>
        </p:nvSpPr>
        <p:spPr>
          <a:xfrm>
            <a:off x="2741423" y="1855407"/>
            <a:ext cx="1399251" cy="137006"/>
          </a:xfrm>
          <a:prstGeom prst="rect">
            <a:avLst/>
          </a:prstGeom>
        </p:spPr>
        <p:txBody>
          <a:bodyPr lIns="0" tIns="0" rIns="0" bIns="0" rtlCol="0" anchor="t">
            <a:spAutoFit/>
          </a:bodyPr>
          <a:lstStyle/>
          <a:p>
            <a:pPr algn="ctr">
              <a:lnSpc>
                <a:spcPts val="1196"/>
              </a:lnSpc>
              <a:spcBef>
                <a:spcPct val="0"/>
              </a:spcBef>
            </a:pPr>
            <a:r>
              <a:rPr lang="en-US" sz="854">
                <a:solidFill>
                  <a:srgbClr val="000000"/>
                </a:solidFill>
                <a:latin typeface="Canva Sans"/>
              </a:rPr>
              <a:t>NBR  Processed Imagery</a:t>
            </a:r>
          </a:p>
        </p:txBody>
      </p:sp>
      <p:sp>
        <p:nvSpPr>
          <p:cNvPr id="93" name="TextBox 93"/>
          <p:cNvSpPr txBox="1"/>
          <p:nvPr/>
        </p:nvSpPr>
        <p:spPr>
          <a:xfrm>
            <a:off x="4412508" y="1855407"/>
            <a:ext cx="1266622" cy="137006"/>
          </a:xfrm>
          <a:prstGeom prst="rect">
            <a:avLst/>
          </a:prstGeom>
        </p:spPr>
        <p:txBody>
          <a:bodyPr lIns="0" tIns="0" rIns="0" bIns="0" rtlCol="0" anchor="t">
            <a:spAutoFit/>
          </a:bodyPr>
          <a:lstStyle/>
          <a:p>
            <a:pPr algn="ctr">
              <a:lnSpc>
                <a:spcPts val="1196"/>
              </a:lnSpc>
              <a:spcBef>
                <a:spcPct val="0"/>
              </a:spcBef>
            </a:pPr>
            <a:r>
              <a:rPr lang="en-US" sz="854">
                <a:solidFill>
                  <a:srgbClr val="000000"/>
                </a:solidFill>
                <a:latin typeface="Canva Sans"/>
              </a:rPr>
              <a:t>16- day Composites</a:t>
            </a:r>
          </a:p>
        </p:txBody>
      </p:sp>
      <p:sp>
        <p:nvSpPr>
          <p:cNvPr id="94" name="TextBox 94"/>
          <p:cNvSpPr txBox="1"/>
          <p:nvPr/>
        </p:nvSpPr>
        <p:spPr>
          <a:xfrm>
            <a:off x="5946575" y="1855407"/>
            <a:ext cx="1266622" cy="137006"/>
          </a:xfrm>
          <a:prstGeom prst="rect">
            <a:avLst/>
          </a:prstGeom>
        </p:spPr>
        <p:txBody>
          <a:bodyPr lIns="0" tIns="0" rIns="0" bIns="0" rtlCol="0" anchor="t">
            <a:spAutoFit/>
          </a:bodyPr>
          <a:lstStyle/>
          <a:p>
            <a:pPr algn="ctr">
              <a:lnSpc>
                <a:spcPts val="1196"/>
              </a:lnSpc>
              <a:spcBef>
                <a:spcPct val="0"/>
              </a:spcBef>
            </a:pPr>
            <a:r>
              <a:rPr lang="en-US" sz="854">
                <a:solidFill>
                  <a:srgbClr val="000000"/>
                </a:solidFill>
                <a:latin typeface="Canva Sans"/>
              </a:rPr>
              <a:t>Masked Composite</a:t>
            </a:r>
          </a:p>
        </p:txBody>
      </p:sp>
      <p:sp>
        <p:nvSpPr>
          <p:cNvPr id="95" name="TextBox 95"/>
          <p:cNvSpPr txBox="1"/>
          <p:nvPr/>
        </p:nvSpPr>
        <p:spPr>
          <a:xfrm>
            <a:off x="6027144" y="4148830"/>
            <a:ext cx="1266622" cy="137006"/>
          </a:xfrm>
          <a:prstGeom prst="rect">
            <a:avLst/>
          </a:prstGeom>
        </p:spPr>
        <p:txBody>
          <a:bodyPr lIns="0" tIns="0" rIns="0" bIns="0" rtlCol="0" anchor="t">
            <a:spAutoFit/>
          </a:bodyPr>
          <a:lstStyle/>
          <a:p>
            <a:pPr algn="ctr">
              <a:lnSpc>
                <a:spcPts val="1196"/>
              </a:lnSpc>
              <a:spcBef>
                <a:spcPct val="0"/>
              </a:spcBef>
            </a:pPr>
            <a:r>
              <a:rPr lang="en-US" sz="854">
                <a:solidFill>
                  <a:srgbClr val="000000"/>
                </a:solidFill>
                <a:latin typeface="Canva Sans"/>
              </a:rPr>
              <a:t>NTEMS</a:t>
            </a:r>
          </a:p>
        </p:txBody>
      </p:sp>
      <p:sp>
        <p:nvSpPr>
          <p:cNvPr id="96" name="TextBox 96"/>
          <p:cNvSpPr txBox="1"/>
          <p:nvPr/>
        </p:nvSpPr>
        <p:spPr>
          <a:xfrm>
            <a:off x="113403" y="1639955"/>
            <a:ext cx="142391" cy="352458"/>
          </a:xfrm>
          <a:prstGeom prst="rect">
            <a:avLst/>
          </a:prstGeom>
        </p:spPr>
        <p:txBody>
          <a:bodyPr lIns="0" tIns="0" rIns="0" bIns="0" rtlCol="0" anchor="t">
            <a:spAutoFit/>
          </a:bodyPr>
          <a:lstStyle/>
          <a:p>
            <a:pPr algn="ctr">
              <a:lnSpc>
                <a:spcPts val="2949"/>
              </a:lnSpc>
              <a:spcBef>
                <a:spcPct val="0"/>
              </a:spcBef>
            </a:pPr>
            <a:r>
              <a:rPr lang="en-US" sz="2106">
                <a:solidFill>
                  <a:srgbClr val="000000"/>
                </a:solidFill>
                <a:latin typeface="Canva Sans"/>
              </a:rPr>
              <a:t>1</a:t>
            </a:r>
          </a:p>
        </p:txBody>
      </p:sp>
      <p:grpSp>
        <p:nvGrpSpPr>
          <p:cNvPr id="97" name="Group 97"/>
          <p:cNvGrpSpPr/>
          <p:nvPr/>
        </p:nvGrpSpPr>
        <p:grpSpPr>
          <a:xfrm rot="-8942514">
            <a:off x="544132" y="6783538"/>
            <a:ext cx="418581" cy="226638"/>
            <a:chOff x="0" y="0"/>
            <a:chExt cx="812800" cy="440085"/>
          </a:xfrm>
        </p:grpSpPr>
        <p:sp>
          <p:nvSpPr>
            <p:cNvPr id="98" name="Freeform 98"/>
            <p:cNvSpPr/>
            <p:nvPr/>
          </p:nvSpPr>
          <p:spPr>
            <a:xfrm>
              <a:off x="0" y="0"/>
              <a:ext cx="812800" cy="440085"/>
            </a:xfrm>
            <a:custGeom>
              <a:avLst/>
              <a:gdLst/>
              <a:ahLst/>
              <a:cxnLst/>
              <a:rect l="l" t="t" r="r" b="b"/>
              <a:pathLst>
                <a:path w="812800" h="440085">
                  <a:moveTo>
                    <a:pt x="406400" y="0"/>
                  </a:moveTo>
                  <a:lnTo>
                    <a:pt x="812800" y="440085"/>
                  </a:lnTo>
                  <a:lnTo>
                    <a:pt x="0" y="440085"/>
                  </a:lnTo>
                  <a:lnTo>
                    <a:pt x="406400" y="0"/>
                  </a:lnTo>
                  <a:close/>
                </a:path>
              </a:pathLst>
            </a:custGeom>
            <a:solidFill>
              <a:srgbClr val="FFFFFF"/>
            </a:solidFill>
          </p:spPr>
        </p:sp>
        <p:sp>
          <p:nvSpPr>
            <p:cNvPr id="99" name="TextBox 99"/>
            <p:cNvSpPr txBox="1"/>
            <p:nvPr/>
          </p:nvSpPr>
          <p:spPr>
            <a:xfrm>
              <a:off x="127000" y="175750"/>
              <a:ext cx="558800" cy="232900"/>
            </a:xfrm>
            <a:prstGeom prst="rect">
              <a:avLst/>
            </a:prstGeom>
          </p:spPr>
          <p:txBody>
            <a:bodyPr lIns="50800" tIns="50800" rIns="50800" bIns="50800" rtlCol="0" anchor="ctr"/>
            <a:lstStyle/>
            <a:p>
              <a:pPr algn="ctr">
                <a:lnSpc>
                  <a:spcPts val="2100"/>
                </a:lnSpc>
              </a:pPr>
              <a:endParaRPr/>
            </a:p>
          </p:txBody>
        </p:sp>
      </p:grpSp>
      <p:grpSp>
        <p:nvGrpSpPr>
          <p:cNvPr id="100" name="Group 100"/>
          <p:cNvGrpSpPr/>
          <p:nvPr/>
        </p:nvGrpSpPr>
        <p:grpSpPr>
          <a:xfrm>
            <a:off x="879040" y="6711322"/>
            <a:ext cx="39658" cy="61489"/>
            <a:chOff x="0" y="0"/>
            <a:chExt cx="26005" cy="40320"/>
          </a:xfrm>
        </p:grpSpPr>
        <p:sp>
          <p:nvSpPr>
            <p:cNvPr id="101" name="Freeform 101"/>
            <p:cNvSpPr/>
            <p:nvPr/>
          </p:nvSpPr>
          <p:spPr>
            <a:xfrm>
              <a:off x="0" y="0"/>
              <a:ext cx="26005" cy="40320"/>
            </a:xfrm>
            <a:custGeom>
              <a:avLst/>
              <a:gdLst/>
              <a:ahLst/>
              <a:cxnLst/>
              <a:rect l="l" t="t" r="r" b="b"/>
              <a:pathLst>
                <a:path w="26005" h="40320">
                  <a:moveTo>
                    <a:pt x="0" y="0"/>
                  </a:moveTo>
                  <a:lnTo>
                    <a:pt x="26005" y="0"/>
                  </a:lnTo>
                  <a:lnTo>
                    <a:pt x="26005" y="40320"/>
                  </a:lnTo>
                  <a:lnTo>
                    <a:pt x="0" y="40320"/>
                  </a:lnTo>
                  <a:close/>
                </a:path>
              </a:pathLst>
            </a:custGeom>
            <a:solidFill>
              <a:srgbClr val="FFFFFF"/>
            </a:solidFill>
          </p:spPr>
        </p:sp>
        <p:sp>
          <p:nvSpPr>
            <p:cNvPr id="102" name="TextBox 102"/>
            <p:cNvSpPr txBox="1"/>
            <p:nvPr/>
          </p:nvSpPr>
          <p:spPr>
            <a:xfrm>
              <a:off x="0" y="-28575"/>
              <a:ext cx="26005" cy="68895"/>
            </a:xfrm>
            <a:prstGeom prst="rect">
              <a:avLst/>
            </a:prstGeom>
          </p:spPr>
          <p:txBody>
            <a:bodyPr lIns="50800" tIns="50800" rIns="50800" bIns="50800" rtlCol="0" anchor="ctr"/>
            <a:lstStyle/>
            <a:p>
              <a:pPr algn="ctr">
                <a:lnSpc>
                  <a:spcPts val="2100"/>
                </a:lnSpc>
              </a:pPr>
              <a:endParaRPr/>
            </a:p>
          </p:txBody>
        </p:sp>
      </p:grpSp>
      <p:sp>
        <p:nvSpPr>
          <p:cNvPr id="103" name="Freeform 103"/>
          <p:cNvSpPr/>
          <p:nvPr/>
        </p:nvSpPr>
        <p:spPr>
          <a:xfrm>
            <a:off x="701168" y="6274347"/>
            <a:ext cx="234934" cy="661167"/>
          </a:xfrm>
          <a:custGeom>
            <a:avLst/>
            <a:gdLst/>
            <a:ahLst/>
            <a:cxnLst/>
            <a:rect l="l" t="t" r="r" b="b"/>
            <a:pathLst>
              <a:path w="234934" h="661167">
                <a:moveTo>
                  <a:pt x="0" y="0"/>
                </a:moveTo>
                <a:lnTo>
                  <a:pt x="234934" y="0"/>
                </a:lnTo>
                <a:lnTo>
                  <a:pt x="234934" y="661166"/>
                </a:lnTo>
                <a:lnTo>
                  <a:pt x="0" y="661166"/>
                </a:lnTo>
                <a:lnTo>
                  <a:pt x="0" y="0"/>
                </a:lnTo>
                <a:close/>
              </a:path>
            </a:pathLst>
          </a:custGeom>
          <a:blipFill>
            <a:blip r:embed="rId3"/>
            <a:stretch>
              <a:fillRect l="-5616" r="-190524"/>
            </a:stretch>
          </a:blipFill>
        </p:spPr>
      </p:sp>
      <p:sp>
        <p:nvSpPr>
          <p:cNvPr id="104" name="Freeform 104"/>
          <p:cNvSpPr/>
          <p:nvPr/>
        </p:nvSpPr>
        <p:spPr>
          <a:xfrm>
            <a:off x="701168" y="6310774"/>
            <a:ext cx="237364" cy="613915"/>
          </a:xfrm>
          <a:custGeom>
            <a:avLst/>
            <a:gdLst/>
            <a:ahLst/>
            <a:cxnLst/>
            <a:rect l="l" t="t" r="r" b="b"/>
            <a:pathLst>
              <a:path w="237364" h="613915">
                <a:moveTo>
                  <a:pt x="0" y="0"/>
                </a:moveTo>
                <a:lnTo>
                  <a:pt x="237364" y="0"/>
                </a:lnTo>
                <a:lnTo>
                  <a:pt x="237364" y="613915"/>
                </a:lnTo>
                <a:lnTo>
                  <a:pt x="0" y="613915"/>
                </a:lnTo>
                <a:lnTo>
                  <a:pt x="0" y="0"/>
                </a:lnTo>
                <a:close/>
              </a:path>
            </a:pathLst>
          </a:custGeom>
          <a:blipFill>
            <a:blip r:embed="rId4">
              <a:extLst>
                <a:ext uri="{96DAC541-7B7A-43D3-8B79-37D633B846F1}">
                  <asvg:svgBlip xmlns:asvg="http://schemas.microsoft.com/office/drawing/2016/SVG/main" r:embed="rId5"/>
                </a:ext>
              </a:extLst>
            </a:blip>
            <a:stretch>
              <a:fillRect/>
            </a:stretch>
          </a:blipFill>
          <a:ln w="9525" cap="sq">
            <a:solidFill>
              <a:srgbClr val="000000"/>
            </a:solidFill>
            <a:prstDash val="solid"/>
            <a:miter/>
          </a:ln>
        </p:spPr>
      </p:sp>
      <p:grpSp>
        <p:nvGrpSpPr>
          <p:cNvPr id="105" name="Group 105"/>
          <p:cNvGrpSpPr/>
          <p:nvPr/>
        </p:nvGrpSpPr>
        <p:grpSpPr>
          <a:xfrm rot="1823724">
            <a:off x="679891" y="6168307"/>
            <a:ext cx="426476" cy="230944"/>
            <a:chOff x="0" y="0"/>
            <a:chExt cx="838466" cy="454044"/>
          </a:xfrm>
        </p:grpSpPr>
        <p:sp>
          <p:nvSpPr>
            <p:cNvPr id="106" name="Freeform 106"/>
            <p:cNvSpPr/>
            <p:nvPr/>
          </p:nvSpPr>
          <p:spPr>
            <a:xfrm>
              <a:off x="0" y="0"/>
              <a:ext cx="838466" cy="454044"/>
            </a:xfrm>
            <a:custGeom>
              <a:avLst/>
              <a:gdLst/>
              <a:ahLst/>
              <a:cxnLst/>
              <a:rect l="l" t="t" r="r" b="b"/>
              <a:pathLst>
                <a:path w="838466" h="454044">
                  <a:moveTo>
                    <a:pt x="419233" y="0"/>
                  </a:moveTo>
                  <a:lnTo>
                    <a:pt x="838466" y="454044"/>
                  </a:lnTo>
                  <a:lnTo>
                    <a:pt x="0" y="454044"/>
                  </a:lnTo>
                  <a:lnTo>
                    <a:pt x="419233" y="0"/>
                  </a:lnTo>
                  <a:close/>
                </a:path>
              </a:pathLst>
            </a:custGeom>
            <a:solidFill>
              <a:srgbClr val="FFFFFF"/>
            </a:solidFill>
          </p:spPr>
        </p:sp>
        <p:sp>
          <p:nvSpPr>
            <p:cNvPr id="107" name="TextBox 107"/>
            <p:cNvSpPr txBox="1"/>
            <p:nvPr/>
          </p:nvSpPr>
          <p:spPr>
            <a:xfrm>
              <a:off x="131010" y="182231"/>
              <a:ext cx="576445" cy="239381"/>
            </a:xfrm>
            <a:prstGeom prst="rect">
              <a:avLst/>
            </a:prstGeom>
          </p:spPr>
          <p:txBody>
            <a:bodyPr lIns="50800" tIns="50800" rIns="50800" bIns="50800" rtlCol="0" anchor="ctr"/>
            <a:lstStyle/>
            <a:p>
              <a:pPr algn="ctr">
                <a:lnSpc>
                  <a:spcPts val="2100"/>
                </a:lnSpc>
              </a:pPr>
              <a:endParaRPr/>
            </a:p>
          </p:txBody>
        </p:sp>
      </p:grpSp>
      <p:grpSp>
        <p:nvGrpSpPr>
          <p:cNvPr id="108" name="Group 108"/>
          <p:cNvGrpSpPr/>
          <p:nvPr/>
        </p:nvGrpSpPr>
        <p:grpSpPr>
          <a:xfrm rot="-8966011">
            <a:off x="565788" y="6846939"/>
            <a:ext cx="398701" cy="252331"/>
            <a:chOff x="0" y="0"/>
            <a:chExt cx="763325" cy="483096"/>
          </a:xfrm>
        </p:grpSpPr>
        <p:sp>
          <p:nvSpPr>
            <p:cNvPr id="109" name="Freeform 109"/>
            <p:cNvSpPr/>
            <p:nvPr/>
          </p:nvSpPr>
          <p:spPr>
            <a:xfrm>
              <a:off x="0" y="0"/>
              <a:ext cx="763325" cy="483096"/>
            </a:xfrm>
            <a:custGeom>
              <a:avLst/>
              <a:gdLst/>
              <a:ahLst/>
              <a:cxnLst/>
              <a:rect l="l" t="t" r="r" b="b"/>
              <a:pathLst>
                <a:path w="763325" h="483096">
                  <a:moveTo>
                    <a:pt x="381662" y="0"/>
                  </a:moveTo>
                  <a:lnTo>
                    <a:pt x="763325" y="483096"/>
                  </a:lnTo>
                  <a:lnTo>
                    <a:pt x="0" y="483096"/>
                  </a:lnTo>
                  <a:lnTo>
                    <a:pt x="381662" y="0"/>
                  </a:lnTo>
                  <a:close/>
                </a:path>
              </a:pathLst>
            </a:custGeom>
            <a:solidFill>
              <a:srgbClr val="FFFFFF"/>
            </a:solidFill>
          </p:spPr>
        </p:sp>
        <p:sp>
          <p:nvSpPr>
            <p:cNvPr id="110" name="TextBox 110"/>
            <p:cNvSpPr txBox="1"/>
            <p:nvPr/>
          </p:nvSpPr>
          <p:spPr>
            <a:xfrm>
              <a:off x="119269" y="195720"/>
              <a:ext cx="524786" cy="252870"/>
            </a:xfrm>
            <a:prstGeom prst="rect">
              <a:avLst/>
            </a:prstGeom>
          </p:spPr>
          <p:txBody>
            <a:bodyPr lIns="50800" tIns="50800" rIns="50800" bIns="50800" rtlCol="0" anchor="ctr"/>
            <a:lstStyle/>
            <a:p>
              <a:pPr algn="ctr">
                <a:lnSpc>
                  <a:spcPts val="2100"/>
                </a:lnSpc>
              </a:pPr>
              <a:endParaRPr/>
            </a:p>
          </p:txBody>
        </p:sp>
      </p:grpSp>
      <p:grpSp>
        <p:nvGrpSpPr>
          <p:cNvPr id="111" name="Group 111"/>
          <p:cNvGrpSpPr/>
          <p:nvPr/>
        </p:nvGrpSpPr>
        <p:grpSpPr>
          <a:xfrm>
            <a:off x="843813" y="6580142"/>
            <a:ext cx="25317" cy="41760"/>
            <a:chOff x="0" y="0"/>
            <a:chExt cx="16601" cy="27383"/>
          </a:xfrm>
        </p:grpSpPr>
        <p:sp>
          <p:nvSpPr>
            <p:cNvPr id="112" name="Freeform 112"/>
            <p:cNvSpPr/>
            <p:nvPr/>
          </p:nvSpPr>
          <p:spPr>
            <a:xfrm>
              <a:off x="0" y="0"/>
              <a:ext cx="16601" cy="27383"/>
            </a:xfrm>
            <a:custGeom>
              <a:avLst/>
              <a:gdLst/>
              <a:ahLst/>
              <a:cxnLst/>
              <a:rect l="l" t="t" r="r" b="b"/>
              <a:pathLst>
                <a:path w="16601" h="27383">
                  <a:moveTo>
                    <a:pt x="0" y="0"/>
                  </a:moveTo>
                  <a:lnTo>
                    <a:pt x="16601" y="0"/>
                  </a:lnTo>
                  <a:lnTo>
                    <a:pt x="16601" y="27383"/>
                  </a:lnTo>
                  <a:lnTo>
                    <a:pt x="0" y="27383"/>
                  </a:lnTo>
                  <a:close/>
                </a:path>
              </a:pathLst>
            </a:custGeom>
            <a:solidFill>
              <a:srgbClr val="FFFFFF"/>
            </a:solidFill>
          </p:spPr>
        </p:sp>
        <p:sp>
          <p:nvSpPr>
            <p:cNvPr id="113" name="TextBox 113"/>
            <p:cNvSpPr txBox="1"/>
            <p:nvPr/>
          </p:nvSpPr>
          <p:spPr>
            <a:xfrm>
              <a:off x="0" y="-28575"/>
              <a:ext cx="16601" cy="55958"/>
            </a:xfrm>
            <a:prstGeom prst="rect">
              <a:avLst/>
            </a:prstGeom>
          </p:spPr>
          <p:txBody>
            <a:bodyPr lIns="50800" tIns="50800" rIns="50800" bIns="50800" rtlCol="0" anchor="ctr"/>
            <a:lstStyle/>
            <a:p>
              <a:pPr algn="ctr">
                <a:lnSpc>
                  <a:spcPts val="2100"/>
                </a:lnSpc>
              </a:pPr>
              <a:endParaRPr/>
            </a:p>
          </p:txBody>
        </p:sp>
      </p:grpSp>
      <p:grpSp>
        <p:nvGrpSpPr>
          <p:cNvPr id="114" name="Group 114"/>
          <p:cNvGrpSpPr/>
          <p:nvPr/>
        </p:nvGrpSpPr>
        <p:grpSpPr>
          <a:xfrm>
            <a:off x="931584" y="6596311"/>
            <a:ext cx="25317" cy="33345"/>
            <a:chOff x="0" y="0"/>
            <a:chExt cx="16601" cy="21865"/>
          </a:xfrm>
        </p:grpSpPr>
        <p:sp>
          <p:nvSpPr>
            <p:cNvPr id="115" name="Freeform 115"/>
            <p:cNvSpPr/>
            <p:nvPr/>
          </p:nvSpPr>
          <p:spPr>
            <a:xfrm>
              <a:off x="0" y="0"/>
              <a:ext cx="16601" cy="21865"/>
            </a:xfrm>
            <a:custGeom>
              <a:avLst/>
              <a:gdLst/>
              <a:ahLst/>
              <a:cxnLst/>
              <a:rect l="l" t="t" r="r" b="b"/>
              <a:pathLst>
                <a:path w="16601" h="21865">
                  <a:moveTo>
                    <a:pt x="0" y="0"/>
                  </a:moveTo>
                  <a:lnTo>
                    <a:pt x="16601" y="0"/>
                  </a:lnTo>
                  <a:lnTo>
                    <a:pt x="16601" y="21865"/>
                  </a:lnTo>
                  <a:lnTo>
                    <a:pt x="0" y="21865"/>
                  </a:lnTo>
                  <a:close/>
                </a:path>
              </a:pathLst>
            </a:custGeom>
            <a:solidFill>
              <a:srgbClr val="FFFFFF"/>
            </a:solidFill>
          </p:spPr>
        </p:sp>
        <p:sp>
          <p:nvSpPr>
            <p:cNvPr id="116" name="TextBox 116"/>
            <p:cNvSpPr txBox="1"/>
            <p:nvPr/>
          </p:nvSpPr>
          <p:spPr>
            <a:xfrm>
              <a:off x="0" y="-28575"/>
              <a:ext cx="16601" cy="50440"/>
            </a:xfrm>
            <a:prstGeom prst="rect">
              <a:avLst/>
            </a:prstGeom>
          </p:spPr>
          <p:txBody>
            <a:bodyPr lIns="50800" tIns="50800" rIns="50800" bIns="50800" rtlCol="0" anchor="ctr"/>
            <a:lstStyle/>
            <a:p>
              <a:pPr algn="ctr">
                <a:lnSpc>
                  <a:spcPts val="2100"/>
                </a:lnSpc>
              </a:pPr>
              <a:endParaRPr/>
            </a:p>
          </p:txBody>
        </p:sp>
      </p:grpSp>
      <p:grpSp>
        <p:nvGrpSpPr>
          <p:cNvPr id="117" name="Group 117"/>
          <p:cNvGrpSpPr/>
          <p:nvPr/>
        </p:nvGrpSpPr>
        <p:grpSpPr>
          <a:xfrm>
            <a:off x="782885" y="6757597"/>
            <a:ext cx="25317" cy="50221"/>
            <a:chOff x="0" y="0"/>
            <a:chExt cx="16601" cy="32931"/>
          </a:xfrm>
        </p:grpSpPr>
        <p:sp>
          <p:nvSpPr>
            <p:cNvPr id="118" name="Freeform 118"/>
            <p:cNvSpPr/>
            <p:nvPr/>
          </p:nvSpPr>
          <p:spPr>
            <a:xfrm>
              <a:off x="0" y="0"/>
              <a:ext cx="16601" cy="32931"/>
            </a:xfrm>
            <a:custGeom>
              <a:avLst/>
              <a:gdLst/>
              <a:ahLst/>
              <a:cxnLst/>
              <a:rect l="l" t="t" r="r" b="b"/>
              <a:pathLst>
                <a:path w="16601" h="32931">
                  <a:moveTo>
                    <a:pt x="0" y="0"/>
                  </a:moveTo>
                  <a:lnTo>
                    <a:pt x="16601" y="0"/>
                  </a:lnTo>
                  <a:lnTo>
                    <a:pt x="16601" y="32931"/>
                  </a:lnTo>
                  <a:lnTo>
                    <a:pt x="0" y="32931"/>
                  </a:lnTo>
                  <a:close/>
                </a:path>
              </a:pathLst>
            </a:custGeom>
            <a:solidFill>
              <a:srgbClr val="FFFFFF"/>
            </a:solidFill>
          </p:spPr>
        </p:sp>
        <p:sp>
          <p:nvSpPr>
            <p:cNvPr id="119" name="TextBox 119"/>
            <p:cNvSpPr txBox="1"/>
            <p:nvPr/>
          </p:nvSpPr>
          <p:spPr>
            <a:xfrm>
              <a:off x="0" y="-28575"/>
              <a:ext cx="16601" cy="61506"/>
            </a:xfrm>
            <a:prstGeom prst="rect">
              <a:avLst/>
            </a:prstGeom>
          </p:spPr>
          <p:txBody>
            <a:bodyPr lIns="50800" tIns="50800" rIns="50800" bIns="50800" rtlCol="0" anchor="ctr"/>
            <a:lstStyle/>
            <a:p>
              <a:pPr algn="ctr">
                <a:lnSpc>
                  <a:spcPts val="2100"/>
                </a:lnSpc>
              </a:pPr>
              <a:endParaRPr/>
            </a:p>
          </p:txBody>
        </p:sp>
      </p:grpSp>
      <p:grpSp>
        <p:nvGrpSpPr>
          <p:cNvPr id="120" name="Group 120"/>
          <p:cNvGrpSpPr/>
          <p:nvPr/>
        </p:nvGrpSpPr>
        <p:grpSpPr>
          <a:xfrm>
            <a:off x="837322" y="6457344"/>
            <a:ext cx="25317" cy="41760"/>
            <a:chOff x="0" y="0"/>
            <a:chExt cx="16601" cy="27383"/>
          </a:xfrm>
        </p:grpSpPr>
        <p:sp>
          <p:nvSpPr>
            <p:cNvPr id="121" name="Freeform 121"/>
            <p:cNvSpPr/>
            <p:nvPr/>
          </p:nvSpPr>
          <p:spPr>
            <a:xfrm>
              <a:off x="0" y="0"/>
              <a:ext cx="16601" cy="27383"/>
            </a:xfrm>
            <a:custGeom>
              <a:avLst/>
              <a:gdLst/>
              <a:ahLst/>
              <a:cxnLst/>
              <a:rect l="l" t="t" r="r" b="b"/>
              <a:pathLst>
                <a:path w="16601" h="27383">
                  <a:moveTo>
                    <a:pt x="0" y="0"/>
                  </a:moveTo>
                  <a:lnTo>
                    <a:pt x="16601" y="0"/>
                  </a:lnTo>
                  <a:lnTo>
                    <a:pt x="16601" y="27383"/>
                  </a:lnTo>
                  <a:lnTo>
                    <a:pt x="0" y="27383"/>
                  </a:lnTo>
                  <a:close/>
                </a:path>
              </a:pathLst>
            </a:custGeom>
            <a:solidFill>
              <a:srgbClr val="FFFFFF"/>
            </a:solidFill>
          </p:spPr>
        </p:sp>
        <p:sp>
          <p:nvSpPr>
            <p:cNvPr id="122" name="TextBox 122"/>
            <p:cNvSpPr txBox="1"/>
            <p:nvPr/>
          </p:nvSpPr>
          <p:spPr>
            <a:xfrm>
              <a:off x="0" y="-28575"/>
              <a:ext cx="16601" cy="55958"/>
            </a:xfrm>
            <a:prstGeom prst="rect">
              <a:avLst/>
            </a:prstGeom>
          </p:spPr>
          <p:txBody>
            <a:bodyPr lIns="50800" tIns="50800" rIns="50800" bIns="50800" rtlCol="0" anchor="ctr"/>
            <a:lstStyle/>
            <a:p>
              <a:pPr algn="ctr">
                <a:lnSpc>
                  <a:spcPts val="2100"/>
                </a:lnSpc>
              </a:pPr>
              <a:endParaRPr/>
            </a:p>
          </p:txBody>
        </p:sp>
      </p:grpSp>
      <p:sp>
        <p:nvSpPr>
          <p:cNvPr id="123" name="TextBox 123"/>
          <p:cNvSpPr txBox="1"/>
          <p:nvPr/>
        </p:nvSpPr>
        <p:spPr>
          <a:xfrm>
            <a:off x="607032" y="5939220"/>
            <a:ext cx="1060359" cy="125771"/>
          </a:xfrm>
          <a:prstGeom prst="rect">
            <a:avLst/>
          </a:prstGeom>
        </p:spPr>
        <p:txBody>
          <a:bodyPr lIns="0" tIns="0" rIns="0" bIns="0" rtlCol="0" anchor="t">
            <a:spAutoFit/>
          </a:bodyPr>
          <a:lstStyle/>
          <a:p>
            <a:pPr algn="ctr">
              <a:lnSpc>
                <a:spcPts val="1001"/>
              </a:lnSpc>
              <a:spcBef>
                <a:spcPct val="0"/>
              </a:spcBef>
            </a:pPr>
            <a:r>
              <a:rPr lang="en-US" sz="715">
                <a:solidFill>
                  <a:srgbClr val="000000"/>
                </a:solidFill>
                <a:latin typeface="Canva Sans"/>
              </a:rPr>
              <a:t>Masked Composites</a:t>
            </a:r>
          </a:p>
        </p:txBody>
      </p:sp>
      <p:grpSp>
        <p:nvGrpSpPr>
          <p:cNvPr id="124" name="Group 124"/>
          <p:cNvGrpSpPr/>
          <p:nvPr/>
        </p:nvGrpSpPr>
        <p:grpSpPr>
          <a:xfrm rot="-8942514">
            <a:off x="899222" y="6750240"/>
            <a:ext cx="324466" cy="175680"/>
            <a:chOff x="0" y="0"/>
            <a:chExt cx="812800" cy="440085"/>
          </a:xfrm>
        </p:grpSpPr>
        <p:sp>
          <p:nvSpPr>
            <p:cNvPr id="125" name="Freeform 125"/>
            <p:cNvSpPr/>
            <p:nvPr/>
          </p:nvSpPr>
          <p:spPr>
            <a:xfrm>
              <a:off x="0" y="0"/>
              <a:ext cx="812800" cy="440085"/>
            </a:xfrm>
            <a:custGeom>
              <a:avLst/>
              <a:gdLst/>
              <a:ahLst/>
              <a:cxnLst/>
              <a:rect l="l" t="t" r="r" b="b"/>
              <a:pathLst>
                <a:path w="812800" h="440085">
                  <a:moveTo>
                    <a:pt x="406400" y="0"/>
                  </a:moveTo>
                  <a:lnTo>
                    <a:pt x="812800" y="440085"/>
                  </a:lnTo>
                  <a:lnTo>
                    <a:pt x="0" y="440085"/>
                  </a:lnTo>
                  <a:lnTo>
                    <a:pt x="406400" y="0"/>
                  </a:lnTo>
                  <a:close/>
                </a:path>
              </a:pathLst>
            </a:custGeom>
            <a:solidFill>
              <a:srgbClr val="FFFFFF"/>
            </a:solidFill>
          </p:spPr>
        </p:sp>
        <p:sp>
          <p:nvSpPr>
            <p:cNvPr id="126" name="TextBox 126"/>
            <p:cNvSpPr txBox="1"/>
            <p:nvPr/>
          </p:nvSpPr>
          <p:spPr>
            <a:xfrm>
              <a:off x="127000" y="175750"/>
              <a:ext cx="558800" cy="232900"/>
            </a:xfrm>
            <a:prstGeom prst="rect">
              <a:avLst/>
            </a:prstGeom>
          </p:spPr>
          <p:txBody>
            <a:bodyPr lIns="50800" tIns="50800" rIns="50800" bIns="50800" rtlCol="0" anchor="ctr"/>
            <a:lstStyle/>
            <a:p>
              <a:pPr algn="ctr">
                <a:lnSpc>
                  <a:spcPts val="2100"/>
                </a:lnSpc>
              </a:pPr>
              <a:endParaRPr/>
            </a:p>
          </p:txBody>
        </p:sp>
      </p:grpSp>
      <p:grpSp>
        <p:nvGrpSpPr>
          <p:cNvPr id="127" name="Group 127"/>
          <p:cNvGrpSpPr/>
          <p:nvPr/>
        </p:nvGrpSpPr>
        <p:grpSpPr>
          <a:xfrm>
            <a:off x="1213366" y="6657345"/>
            <a:ext cx="39658" cy="61489"/>
            <a:chOff x="0" y="0"/>
            <a:chExt cx="26005" cy="40320"/>
          </a:xfrm>
        </p:grpSpPr>
        <p:sp>
          <p:nvSpPr>
            <p:cNvPr id="128" name="Freeform 128"/>
            <p:cNvSpPr/>
            <p:nvPr/>
          </p:nvSpPr>
          <p:spPr>
            <a:xfrm>
              <a:off x="0" y="0"/>
              <a:ext cx="26005" cy="40320"/>
            </a:xfrm>
            <a:custGeom>
              <a:avLst/>
              <a:gdLst/>
              <a:ahLst/>
              <a:cxnLst/>
              <a:rect l="l" t="t" r="r" b="b"/>
              <a:pathLst>
                <a:path w="26005" h="40320">
                  <a:moveTo>
                    <a:pt x="0" y="0"/>
                  </a:moveTo>
                  <a:lnTo>
                    <a:pt x="26005" y="0"/>
                  </a:lnTo>
                  <a:lnTo>
                    <a:pt x="26005" y="40320"/>
                  </a:lnTo>
                  <a:lnTo>
                    <a:pt x="0" y="40320"/>
                  </a:lnTo>
                  <a:close/>
                </a:path>
              </a:pathLst>
            </a:custGeom>
            <a:solidFill>
              <a:srgbClr val="FFFFFF"/>
            </a:solidFill>
          </p:spPr>
        </p:sp>
        <p:sp>
          <p:nvSpPr>
            <p:cNvPr id="129" name="TextBox 129"/>
            <p:cNvSpPr txBox="1"/>
            <p:nvPr/>
          </p:nvSpPr>
          <p:spPr>
            <a:xfrm>
              <a:off x="0" y="-28575"/>
              <a:ext cx="26005" cy="68895"/>
            </a:xfrm>
            <a:prstGeom prst="rect">
              <a:avLst/>
            </a:prstGeom>
          </p:spPr>
          <p:txBody>
            <a:bodyPr lIns="50800" tIns="50800" rIns="50800" bIns="50800" rtlCol="0" anchor="ctr"/>
            <a:lstStyle/>
            <a:p>
              <a:pPr algn="ctr">
                <a:lnSpc>
                  <a:spcPts val="2100"/>
                </a:lnSpc>
              </a:pPr>
              <a:endParaRPr/>
            </a:p>
          </p:txBody>
        </p:sp>
      </p:grpSp>
      <p:sp>
        <p:nvSpPr>
          <p:cNvPr id="130" name="Freeform 130"/>
          <p:cNvSpPr/>
          <p:nvPr/>
        </p:nvSpPr>
        <p:spPr>
          <a:xfrm>
            <a:off x="1035494" y="6220370"/>
            <a:ext cx="234934" cy="661167"/>
          </a:xfrm>
          <a:custGeom>
            <a:avLst/>
            <a:gdLst/>
            <a:ahLst/>
            <a:cxnLst/>
            <a:rect l="l" t="t" r="r" b="b"/>
            <a:pathLst>
              <a:path w="234934" h="661167">
                <a:moveTo>
                  <a:pt x="0" y="0"/>
                </a:moveTo>
                <a:lnTo>
                  <a:pt x="234934" y="0"/>
                </a:lnTo>
                <a:lnTo>
                  <a:pt x="234934" y="661167"/>
                </a:lnTo>
                <a:lnTo>
                  <a:pt x="0" y="661167"/>
                </a:lnTo>
                <a:lnTo>
                  <a:pt x="0" y="0"/>
                </a:lnTo>
                <a:close/>
              </a:path>
            </a:pathLst>
          </a:custGeom>
          <a:blipFill>
            <a:blip r:embed="rId3"/>
            <a:stretch>
              <a:fillRect l="-5616" r="-190524"/>
            </a:stretch>
          </a:blipFill>
        </p:spPr>
      </p:sp>
      <p:sp>
        <p:nvSpPr>
          <p:cNvPr id="131" name="Freeform 131"/>
          <p:cNvSpPr/>
          <p:nvPr/>
        </p:nvSpPr>
        <p:spPr>
          <a:xfrm>
            <a:off x="1035494" y="6256798"/>
            <a:ext cx="237364" cy="613915"/>
          </a:xfrm>
          <a:custGeom>
            <a:avLst/>
            <a:gdLst/>
            <a:ahLst/>
            <a:cxnLst/>
            <a:rect l="l" t="t" r="r" b="b"/>
            <a:pathLst>
              <a:path w="237364" h="613915">
                <a:moveTo>
                  <a:pt x="0" y="0"/>
                </a:moveTo>
                <a:lnTo>
                  <a:pt x="237364" y="0"/>
                </a:lnTo>
                <a:lnTo>
                  <a:pt x="237364" y="613915"/>
                </a:lnTo>
                <a:lnTo>
                  <a:pt x="0" y="613915"/>
                </a:lnTo>
                <a:lnTo>
                  <a:pt x="0" y="0"/>
                </a:lnTo>
                <a:close/>
              </a:path>
            </a:pathLst>
          </a:custGeom>
          <a:blipFill>
            <a:blip r:embed="rId4">
              <a:extLst>
                <a:ext uri="{96DAC541-7B7A-43D3-8B79-37D633B846F1}">
                  <asvg:svgBlip xmlns:asvg="http://schemas.microsoft.com/office/drawing/2016/SVG/main" r:embed="rId5"/>
                </a:ext>
              </a:extLst>
            </a:blip>
            <a:stretch>
              <a:fillRect/>
            </a:stretch>
          </a:blipFill>
          <a:ln w="9525" cap="sq">
            <a:solidFill>
              <a:srgbClr val="000000"/>
            </a:solidFill>
            <a:prstDash val="solid"/>
            <a:miter/>
          </a:ln>
        </p:spPr>
      </p:sp>
      <p:grpSp>
        <p:nvGrpSpPr>
          <p:cNvPr id="132" name="Group 132"/>
          <p:cNvGrpSpPr/>
          <p:nvPr/>
        </p:nvGrpSpPr>
        <p:grpSpPr>
          <a:xfrm rot="1823724">
            <a:off x="1008973" y="6117933"/>
            <a:ext cx="426476" cy="230944"/>
            <a:chOff x="0" y="0"/>
            <a:chExt cx="838466" cy="454044"/>
          </a:xfrm>
        </p:grpSpPr>
        <p:sp>
          <p:nvSpPr>
            <p:cNvPr id="133" name="Freeform 133"/>
            <p:cNvSpPr/>
            <p:nvPr/>
          </p:nvSpPr>
          <p:spPr>
            <a:xfrm>
              <a:off x="0" y="0"/>
              <a:ext cx="838466" cy="454044"/>
            </a:xfrm>
            <a:custGeom>
              <a:avLst/>
              <a:gdLst/>
              <a:ahLst/>
              <a:cxnLst/>
              <a:rect l="l" t="t" r="r" b="b"/>
              <a:pathLst>
                <a:path w="838466" h="454044">
                  <a:moveTo>
                    <a:pt x="419233" y="0"/>
                  </a:moveTo>
                  <a:lnTo>
                    <a:pt x="838466" y="454044"/>
                  </a:lnTo>
                  <a:lnTo>
                    <a:pt x="0" y="454044"/>
                  </a:lnTo>
                  <a:lnTo>
                    <a:pt x="419233" y="0"/>
                  </a:lnTo>
                  <a:close/>
                </a:path>
              </a:pathLst>
            </a:custGeom>
            <a:solidFill>
              <a:srgbClr val="FFFFFF"/>
            </a:solidFill>
          </p:spPr>
        </p:sp>
        <p:sp>
          <p:nvSpPr>
            <p:cNvPr id="134" name="TextBox 134"/>
            <p:cNvSpPr txBox="1"/>
            <p:nvPr/>
          </p:nvSpPr>
          <p:spPr>
            <a:xfrm>
              <a:off x="131010" y="182231"/>
              <a:ext cx="576445" cy="239381"/>
            </a:xfrm>
            <a:prstGeom prst="rect">
              <a:avLst/>
            </a:prstGeom>
          </p:spPr>
          <p:txBody>
            <a:bodyPr lIns="50800" tIns="50800" rIns="50800" bIns="50800" rtlCol="0" anchor="ctr"/>
            <a:lstStyle/>
            <a:p>
              <a:pPr algn="ctr">
                <a:lnSpc>
                  <a:spcPts val="2100"/>
                </a:lnSpc>
              </a:pPr>
              <a:endParaRPr/>
            </a:p>
          </p:txBody>
        </p:sp>
      </p:grpSp>
      <p:grpSp>
        <p:nvGrpSpPr>
          <p:cNvPr id="135" name="Group 135"/>
          <p:cNvGrpSpPr/>
          <p:nvPr/>
        </p:nvGrpSpPr>
        <p:grpSpPr>
          <a:xfrm rot="-8959488">
            <a:off x="887100" y="6781874"/>
            <a:ext cx="390252" cy="246984"/>
            <a:chOff x="0" y="0"/>
            <a:chExt cx="763325" cy="483096"/>
          </a:xfrm>
        </p:grpSpPr>
        <p:sp>
          <p:nvSpPr>
            <p:cNvPr id="136" name="Freeform 136"/>
            <p:cNvSpPr/>
            <p:nvPr/>
          </p:nvSpPr>
          <p:spPr>
            <a:xfrm>
              <a:off x="0" y="0"/>
              <a:ext cx="763325" cy="483096"/>
            </a:xfrm>
            <a:custGeom>
              <a:avLst/>
              <a:gdLst/>
              <a:ahLst/>
              <a:cxnLst/>
              <a:rect l="l" t="t" r="r" b="b"/>
              <a:pathLst>
                <a:path w="763325" h="483096">
                  <a:moveTo>
                    <a:pt x="381662" y="0"/>
                  </a:moveTo>
                  <a:lnTo>
                    <a:pt x="763325" y="483096"/>
                  </a:lnTo>
                  <a:lnTo>
                    <a:pt x="0" y="483096"/>
                  </a:lnTo>
                  <a:lnTo>
                    <a:pt x="381662" y="0"/>
                  </a:lnTo>
                  <a:close/>
                </a:path>
              </a:pathLst>
            </a:custGeom>
            <a:solidFill>
              <a:srgbClr val="FFFFFF"/>
            </a:solidFill>
          </p:spPr>
        </p:sp>
        <p:sp>
          <p:nvSpPr>
            <p:cNvPr id="137" name="TextBox 137"/>
            <p:cNvSpPr txBox="1"/>
            <p:nvPr/>
          </p:nvSpPr>
          <p:spPr>
            <a:xfrm>
              <a:off x="119269" y="195720"/>
              <a:ext cx="524786" cy="252870"/>
            </a:xfrm>
            <a:prstGeom prst="rect">
              <a:avLst/>
            </a:prstGeom>
          </p:spPr>
          <p:txBody>
            <a:bodyPr lIns="50800" tIns="50800" rIns="50800" bIns="50800" rtlCol="0" anchor="ctr"/>
            <a:lstStyle/>
            <a:p>
              <a:pPr algn="ctr">
                <a:lnSpc>
                  <a:spcPts val="2100"/>
                </a:lnSpc>
              </a:pPr>
              <a:endParaRPr/>
            </a:p>
          </p:txBody>
        </p:sp>
      </p:grpSp>
      <p:grpSp>
        <p:nvGrpSpPr>
          <p:cNvPr id="138" name="Group 138"/>
          <p:cNvGrpSpPr/>
          <p:nvPr/>
        </p:nvGrpSpPr>
        <p:grpSpPr>
          <a:xfrm>
            <a:off x="1098385" y="6519008"/>
            <a:ext cx="25317" cy="41760"/>
            <a:chOff x="0" y="0"/>
            <a:chExt cx="16601" cy="27383"/>
          </a:xfrm>
        </p:grpSpPr>
        <p:sp>
          <p:nvSpPr>
            <p:cNvPr id="139" name="Freeform 139"/>
            <p:cNvSpPr/>
            <p:nvPr/>
          </p:nvSpPr>
          <p:spPr>
            <a:xfrm>
              <a:off x="0" y="0"/>
              <a:ext cx="16601" cy="27383"/>
            </a:xfrm>
            <a:custGeom>
              <a:avLst/>
              <a:gdLst/>
              <a:ahLst/>
              <a:cxnLst/>
              <a:rect l="l" t="t" r="r" b="b"/>
              <a:pathLst>
                <a:path w="16601" h="27383">
                  <a:moveTo>
                    <a:pt x="0" y="0"/>
                  </a:moveTo>
                  <a:lnTo>
                    <a:pt x="16601" y="0"/>
                  </a:lnTo>
                  <a:lnTo>
                    <a:pt x="16601" y="27383"/>
                  </a:lnTo>
                  <a:lnTo>
                    <a:pt x="0" y="27383"/>
                  </a:lnTo>
                  <a:close/>
                </a:path>
              </a:pathLst>
            </a:custGeom>
            <a:solidFill>
              <a:srgbClr val="FFFFFF"/>
            </a:solidFill>
          </p:spPr>
        </p:sp>
        <p:sp>
          <p:nvSpPr>
            <p:cNvPr id="140" name="TextBox 140"/>
            <p:cNvSpPr txBox="1"/>
            <p:nvPr/>
          </p:nvSpPr>
          <p:spPr>
            <a:xfrm>
              <a:off x="0" y="-28575"/>
              <a:ext cx="16601" cy="55958"/>
            </a:xfrm>
            <a:prstGeom prst="rect">
              <a:avLst/>
            </a:prstGeom>
          </p:spPr>
          <p:txBody>
            <a:bodyPr lIns="50800" tIns="50800" rIns="50800" bIns="50800" rtlCol="0" anchor="ctr"/>
            <a:lstStyle/>
            <a:p>
              <a:pPr algn="ctr">
                <a:lnSpc>
                  <a:spcPts val="2100"/>
                </a:lnSpc>
              </a:pPr>
              <a:endParaRPr/>
            </a:p>
          </p:txBody>
        </p:sp>
      </p:grpSp>
      <p:grpSp>
        <p:nvGrpSpPr>
          <p:cNvPr id="141" name="Group 141"/>
          <p:cNvGrpSpPr/>
          <p:nvPr/>
        </p:nvGrpSpPr>
        <p:grpSpPr>
          <a:xfrm>
            <a:off x="1129869" y="6578742"/>
            <a:ext cx="75315" cy="50914"/>
            <a:chOff x="0" y="0"/>
            <a:chExt cx="49386" cy="33386"/>
          </a:xfrm>
        </p:grpSpPr>
        <p:sp>
          <p:nvSpPr>
            <p:cNvPr id="142" name="Freeform 142"/>
            <p:cNvSpPr/>
            <p:nvPr/>
          </p:nvSpPr>
          <p:spPr>
            <a:xfrm>
              <a:off x="0" y="0"/>
              <a:ext cx="49386" cy="33386"/>
            </a:xfrm>
            <a:custGeom>
              <a:avLst/>
              <a:gdLst/>
              <a:ahLst/>
              <a:cxnLst/>
              <a:rect l="l" t="t" r="r" b="b"/>
              <a:pathLst>
                <a:path w="49386" h="33386">
                  <a:moveTo>
                    <a:pt x="0" y="0"/>
                  </a:moveTo>
                  <a:lnTo>
                    <a:pt x="49386" y="0"/>
                  </a:lnTo>
                  <a:lnTo>
                    <a:pt x="49386" y="33386"/>
                  </a:lnTo>
                  <a:lnTo>
                    <a:pt x="0" y="33386"/>
                  </a:lnTo>
                  <a:close/>
                </a:path>
              </a:pathLst>
            </a:custGeom>
            <a:solidFill>
              <a:srgbClr val="FFFFFF"/>
            </a:solidFill>
          </p:spPr>
        </p:sp>
        <p:sp>
          <p:nvSpPr>
            <p:cNvPr id="143" name="TextBox 143"/>
            <p:cNvSpPr txBox="1"/>
            <p:nvPr/>
          </p:nvSpPr>
          <p:spPr>
            <a:xfrm>
              <a:off x="0" y="-28575"/>
              <a:ext cx="49386" cy="61961"/>
            </a:xfrm>
            <a:prstGeom prst="rect">
              <a:avLst/>
            </a:prstGeom>
          </p:spPr>
          <p:txBody>
            <a:bodyPr lIns="50800" tIns="50800" rIns="50800" bIns="50800" rtlCol="0" anchor="ctr"/>
            <a:lstStyle/>
            <a:p>
              <a:pPr algn="ctr">
                <a:lnSpc>
                  <a:spcPts val="2100"/>
                </a:lnSpc>
              </a:pPr>
              <a:endParaRPr/>
            </a:p>
          </p:txBody>
        </p:sp>
      </p:grpSp>
      <p:grpSp>
        <p:nvGrpSpPr>
          <p:cNvPr id="144" name="Group 144"/>
          <p:cNvGrpSpPr/>
          <p:nvPr/>
        </p:nvGrpSpPr>
        <p:grpSpPr>
          <a:xfrm>
            <a:off x="1117211" y="6703620"/>
            <a:ext cx="25317" cy="50221"/>
            <a:chOff x="0" y="0"/>
            <a:chExt cx="16601" cy="32931"/>
          </a:xfrm>
        </p:grpSpPr>
        <p:sp>
          <p:nvSpPr>
            <p:cNvPr id="145" name="Freeform 145"/>
            <p:cNvSpPr/>
            <p:nvPr/>
          </p:nvSpPr>
          <p:spPr>
            <a:xfrm>
              <a:off x="0" y="0"/>
              <a:ext cx="16601" cy="32931"/>
            </a:xfrm>
            <a:custGeom>
              <a:avLst/>
              <a:gdLst/>
              <a:ahLst/>
              <a:cxnLst/>
              <a:rect l="l" t="t" r="r" b="b"/>
              <a:pathLst>
                <a:path w="16601" h="32931">
                  <a:moveTo>
                    <a:pt x="0" y="0"/>
                  </a:moveTo>
                  <a:lnTo>
                    <a:pt x="16601" y="0"/>
                  </a:lnTo>
                  <a:lnTo>
                    <a:pt x="16601" y="32931"/>
                  </a:lnTo>
                  <a:lnTo>
                    <a:pt x="0" y="32931"/>
                  </a:lnTo>
                  <a:close/>
                </a:path>
              </a:pathLst>
            </a:custGeom>
            <a:solidFill>
              <a:srgbClr val="FFFFFF"/>
            </a:solidFill>
          </p:spPr>
        </p:sp>
        <p:sp>
          <p:nvSpPr>
            <p:cNvPr id="146" name="TextBox 146"/>
            <p:cNvSpPr txBox="1"/>
            <p:nvPr/>
          </p:nvSpPr>
          <p:spPr>
            <a:xfrm>
              <a:off x="0" y="-28575"/>
              <a:ext cx="16601" cy="61506"/>
            </a:xfrm>
            <a:prstGeom prst="rect">
              <a:avLst/>
            </a:prstGeom>
          </p:spPr>
          <p:txBody>
            <a:bodyPr lIns="50800" tIns="50800" rIns="50800" bIns="50800" rtlCol="0" anchor="ctr"/>
            <a:lstStyle/>
            <a:p>
              <a:pPr algn="ctr">
                <a:lnSpc>
                  <a:spcPts val="2100"/>
                </a:lnSpc>
              </a:pPr>
              <a:endParaRPr/>
            </a:p>
          </p:txBody>
        </p:sp>
      </p:grpSp>
      <p:grpSp>
        <p:nvGrpSpPr>
          <p:cNvPr id="147" name="Group 147"/>
          <p:cNvGrpSpPr/>
          <p:nvPr/>
        </p:nvGrpSpPr>
        <p:grpSpPr>
          <a:xfrm rot="-8942514">
            <a:off x="1219321" y="6792970"/>
            <a:ext cx="418581" cy="226638"/>
            <a:chOff x="0" y="0"/>
            <a:chExt cx="812800" cy="440085"/>
          </a:xfrm>
        </p:grpSpPr>
        <p:sp>
          <p:nvSpPr>
            <p:cNvPr id="148" name="Freeform 148"/>
            <p:cNvSpPr/>
            <p:nvPr/>
          </p:nvSpPr>
          <p:spPr>
            <a:xfrm>
              <a:off x="0" y="0"/>
              <a:ext cx="812800" cy="440085"/>
            </a:xfrm>
            <a:custGeom>
              <a:avLst/>
              <a:gdLst/>
              <a:ahLst/>
              <a:cxnLst/>
              <a:rect l="l" t="t" r="r" b="b"/>
              <a:pathLst>
                <a:path w="812800" h="440085">
                  <a:moveTo>
                    <a:pt x="406400" y="0"/>
                  </a:moveTo>
                  <a:lnTo>
                    <a:pt x="812800" y="440085"/>
                  </a:lnTo>
                  <a:lnTo>
                    <a:pt x="0" y="440085"/>
                  </a:lnTo>
                  <a:lnTo>
                    <a:pt x="406400" y="0"/>
                  </a:lnTo>
                  <a:close/>
                </a:path>
              </a:pathLst>
            </a:custGeom>
            <a:solidFill>
              <a:srgbClr val="FFFFFF"/>
            </a:solidFill>
          </p:spPr>
        </p:sp>
        <p:sp>
          <p:nvSpPr>
            <p:cNvPr id="149" name="TextBox 149"/>
            <p:cNvSpPr txBox="1"/>
            <p:nvPr/>
          </p:nvSpPr>
          <p:spPr>
            <a:xfrm>
              <a:off x="127000" y="175750"/>
              <a:ext cx="558800" cy="232900"/>
            </a:xfrm>
            <a:prstGeom prst="rect">
              <a:avLst/>
            </a:prstGeom>
          </p:spPr>
          <p:txBody>
            <a:bodyPr lIns="50800" tIns="50800" rIns="50800" bIns="50800" rtlCol="0" anchor="ctr"/>
            <a:lstStyle/>
            <a:p>
              <a:pPr algn="ctr">
                <a:lnSpc>
                  <a:spcPts val="2100"/>
                </a:lnSpc>
              </a:pPr>
              <a:endParaRPr/>
            </a:p>
          </p:txBody>
        </p:sp>
      </p:grpSp>
      <p:sp>
        <p:nvSpPr>
          <p:cNvPr id="150" name="Freeform 150"/>
          <p:cNvSpPr/>
          <p:nvPr/>
        </p:nvSpPr>
        <p:spPr>
          <a:xfrm>
            <a:off x="1376357" y="6283779"/>
            <a:ext cx="234934" cy="661167"/>
          </a:xfrm>
          <a:custGeom>
            <a:avLst/>
            <a:gdLst/>
            <a:ahLst/>
            <a:cxnLst/>
            <a:rect l="l" t="t" r="r" b="b"/>
            <a:pathLst>
              <a:path w="234934" h="661167">
                <a:moveTo>
                  <a:pt x="0" y="0"/>
                </a:moveTo>
                <a:lnTo>
                  <a:pt x="234934" y="0"/>
                </a:lnTo>
                <a:lnTo>
                  <a:pt x="234934" y="661166"/>
                </a:lnTo>
                <a:lnTo>
                  <a:pt x="0" y="661166"/>
                </a:lnTo>
                <a:lnTo>
                  <a:pt x="0" y="0"/>
                </a:lnTo>
                <a:close/>
              </a:path>
            </a:pathLst>
          </a:custGeom>
          <a:blipFill>
            <a:blip r:embed="rId3"/>
            <a:stretch>
              <a:fillRect l="-5616" r="-190524"/>
            </a:stretch>
          </a:blipFill>
        </p:spPr>
      </p:sp>
      <p:sp>
        <p:nvSpPr>
          <p:cNvPr id="151" name="Freeform 151"/>
          <p:cNvSpPr/>
          <p:nvPr/>
        </p:nvSpPr>
        <p:spPr>
          <a:xfrm>
            <a:off x="1376357" y="6320206"/>
            <a:ext cx="237364" cy="613915"/>
          </a:xfrm>
          <a:custGeom>
            <a:avLst/>
            <a:gdLst/>
            <a:ahLst/>
            <a:cxnLst/>
            <a:rect l="l" t="t" r="r" b="b"/>
            <a:pathLst>
              <a:path w="237364" h="613915">
                <a:moveTo>
                  <a:pt x="0" y="0"/>
                </a:moveTo>
                <a:lnTo>
                  <a:pt x="237364" y="0"/>
                </a:lnTo>
                <a:lnTo>
                  <a:pt x="237364" y="613916"/>
                </a:lnTo>
                <a:lnTo>
                  <a:pt x="0" y="613916"/>
                </a:lnTo>
                <a:lnTo>
                  <a:pt x="0" y="0"/>
                </a:lnTo>
                <a:close/>
              </a:path>
            </a:pathLst>
          </a:custGeom>
          <a:blipFill>
            <a:blip r:embed="rId4">
              <a:extLst>
                <a:ext uri="{96DAC541-7B7A-43D3-8B79-37D633B846F1}">
                  <asvg:svgBlip xmlns:asvg="http://schemas.microsoft.com/office/drawing/2016/SVG/main" r:embed="rId5"/>
                </a:ext>
              </a:extLst>
            </a:blip>
            <a:stretch>
              <a:fillRect/>
            </a:stretch>
          </a:blipFill>
          <a:ln w="9525" cap="sq">
            <a:solidFill>
              <a:srgbClr val="000000"/>
            </a:solidFill>
            <a:prstDash val="solid"/>
            <a:miter/>
          </a:ln>
        </p:spPr>
      </p:sp>
      <p:grpSp>
        <p:nvGrpSpPr>
          <p:cNvPr id="152" name="Group 152"/>
          <p:cNvGrpSpPr/>
          <p:nvPr/>
        </p:nvGrpSpPr>
        <p:grpSpPr>
          <a:xfrm rot="1823724">
            <a:off x="1340317" y="6175758"/>
            <a:ext cx="429985" cy="232844"/>
            <a:chOff x="0" y="0"/>
            <a:chExt cx="838466" cy="454044"/>
          </a:xfrm>
        </p:grpSpPr>
        <p:sp>
          <p:nvSpPr>
            <p:cNvPr id="153" name="Freeform 153"/>
            <p:cNvSpPr/>
            <p:nvPr/>
          </p:nvSpPr>
          <p:spPr>
            <a:xfrm>
              <a:off x="0" y="0"/>
              <a:ext cx="838466" cy="454044"/>
            </a:xfrm>
            <a:custGeom>
              <a:avLst/>
              <a:gdLst/>
              <a:ahLst/>
              <a:cxnLst/>
              <a:rect l="l" t="t" r="r" b="b"/>
              <a:pathLst>
                <a:path w="838466" h="454044">
                  <a:moveTo>
                    <a:pt x="419233" y="0"/>
                  </a:moveTo>
                  <a:lnTo>
                    <a:pt x="838466" y="454044"/>
                  </a:lnTo>
                  <a:lnTo>
                    <a:pt x="0" y="454044"/>
                  </a:lnTo>
                  <a:lnTo>
                    <a:pt x="419233" y="0"/>
                  </a:lnTo>
                  <a:close/>
                </a:path>
              </a:pathLst>
            </a:custGeom>
            <a:solidFill>
              <a:srgbClr val="FFFFFF"/>
            </a:solidFill>
          </p:spPr>
        </p:sp>
        <p:sp>
          <p:nvSpPr>
            <p:cNvPr id="154" name="TextBox 154"/>
            <p:cNvSpPr txBox="1"/>
            <p:nvPr/>
          </p:nvSpPr>
          <p:spPr>
            <a:xfrm>
              <a:off x="131010" y="182231"/>
              <a:ext cx="576445" cy="239381"/>
            </a:xfrm>
            <a:prstGeom prst="rect">
              <a:avLst/>
            </a:prstGeom>
          </p:spPr>
          <p:txBody>
            <a:bodyPr lIns="50800" tIns="50800" rIns="50800" bIns="50800" rtlCol="0" anchor="ctr"/>
            <a:lstStyle/>
            <a:p>
              <a:pPr algn="ctr">
                <a:lnSpc>
                  <a:spcPts val="2100"/>
                </a:lnSpc>
              </a:pPr>
              <a:endParaRPr/>
            </a:p>
          </p:txBody>
        </p:sp>
      </p:grpSp>
      <p:grpSp>
        <p:nvGrpSpPr>
          <p:cNvPr id="155" name="Group 155"/>
          <p:cNvGrpSpPr/>
          <p:nvPr/>
        </p:nvGrpSpPr>
        <p:grpSpPr>
          <a:xfrm rot="-8966011">
            <a:off x="1240977" y="6856371"/>
            <a:ext cx="398701" cy="252331"/>
            <a:chOff x="0" y="0"/>
            <a:chExt cx="763325" cy="483096"/>
          </a:xfrm>
        </p:grpSpPr>
        <p:sp>
          <p:nvSpPr>
            <p:cNvPr id="156" name="Freeform 156"/>
            <p:cNvSpPr/>
            <p:nvPr/>
          </p:nvSpPr>
          <p:spPr>
            <a:xfrm>
              <a:off x="0" y="0"/>
              <a:ext cx="763325" cy="483096"/>
            </a:xfrm>
            <a:custGeom>
              <a:avLst/>
              <a:gdLst/>
              <a:ahLst/>
              <a:cxnLst/>
              <a:rect l="l" t="t" r="r" b="b"/>
              <a:pathLst>
                <a:path w="763325" h="483096">
                  <a:moveTo>
                    <a:pt x="381662" y="0"/>
                  </a:moveTo>
                  <a:lnTo>
                    <a:pt x="763325" y="483096"/>
                  </a:lnTo>
                  <a:lnTo>
                    <a:pt x="0" y="483096"/>
                  </a:lnTo>
                  <a:lnTo>
                    <a:pt x="381662" y="0"/>
                  </a:lnTo>
                  <a:close/>
                </a:path>
              </a:pathLst>
            </a:custGeom>
            <a:solidFill>
              <a:srgbClr val="FFFFFF"/>
            </a:solidFill>
          </p:spPr>
        </p:sp>
        <p:sp>
          <p:nvSpPr>
            <p:cNvPr id="157" name="TextBox 157"/>
            <p:cNvSpPr txBox="1"/>
            <p:nvPr/>
          </p:nvSpPr>
          <p:spPr>
            <a:xfrm>
              <a:off x="119269" y="195720"/>
              <a:ext cx="524786" cy="252870"/>
            </a:xfrm>
            <a:prstGeom prst="rect">
              <a:avLst/>
            </a:prstGeom>
          </p:spPr>
          <p:txBody>
            <a:bodyPr lIns="50800" tIns="50800" rIns="50800" bIns="50800" rtlCol="0" anchor="ctr"/>
            <a:lstStyle/>
            <a:p>
              <a:pPr algn="ctr">
                <a:lnSpc>
                  <a:spcPts val="2100"/>
                </a:lnSpc>
              </a:pPr>
              <a:endParaRPr/>
            </a:p>
          </p:txBody>
        </p:sp>
      </p:grpSp>
      <p:grpSp>
        <p:nvGrpSpPr>
          <p:cNvPr id="158" name="Group 158"/>
          <p:cNvGrpSpPr/>
          <p:nvPr/>
        </p:nvGrpSpPr>
        <p:grpSpPr>
          <a:xfrm>
            <a:off x="1536345" y="6574529"/>
            <a:ext cx="28031" cy="29671"/>
            <a:chOff x="0" y="0"/>
            <a:chExt cx="18380" cy="19456"/>
          </a:xfrm>
        </p:grpSpPr>
        <p:sp>
          <p:nvSpPr>
            <p:cNvPr id="159" name="Freeform 159"/>
            <p:cNvSpPr/>
            <p:nvPr/>
          </p:nvSpPr>
          <p:spPr>
            <a:xfrm>
              <a:off x="0" y="0"/>
              <a:ext cx="18380" cy="19456"/>
            </a:xfrm>
            <a:custGeom>
              <a:avLst/>
              <a:gdLst/>
              <a:ahLst/>
              <a:cxnLst/>
              <a:rect l="l" t="t" r="r" b="b"/>
              <a:pathLst>
                <a:path w="18380" h="19456">
                  <a:moveTo>
                    <a:pt x="0" y="0"/>
                  </a:moveTo>
                  <a:lnTo>
                    <a:pt x="18380" y="0"/>
                  </a:lnTo>
                  <a:lnTo>
                    <a:pt x="18380" y="19456"/>
                  </a:lnTo>
                  <a:lnTo>
                    <a:pt x="0" y="19456"/>
                  </a:lnTo>
                  <a:close/>
                </a:path>
              </a:pathLst>
            </a:custGeom>
            <a:solidFill>
              <a:srgbClr val="FFFFFF"/>
            </a:solidFill>
          </p:spPr>
        </p:sp>
        <p:sp>
          <p:nvSpPr>
            <p:cNvPr id="160" name="TextBox 160"/>
            <p:cNvSpPr txBox="1"/>
            <p:nvPr/>
          </p:nvSpPr>
          <p:spPr>
            <a:xfrm>
              <a:off x="0" y="-28575"/>
              <a:ext cx="18380" cy="48031"/>
            </a:xfrm>
            <a:prstGeom prst="rect">
              <a:avLst/>
            </a:prstGeom>
          </p:spPr>
          <p:txBody>
            <a:bodyPr lIns="50800" tIns="50800" rIns="50800" bIns="50800" rtlCol="0" anchor="ctr"/>
            <a:lstStyle/>
            <a:p>
              <a:pPr algn="ctr">
                <a:lnSpc>
                  <a:spcPts val="2100"/>
                </a:lnSpc>
              </a:pPr>
              <a:endParaRPr/>
            </a:p>
          </p:txBody>
        </p:sp>
      </p:grpSp>
      <p:grpSp>
        <p:nvGrpSpPr>
          <p:cNvPr id="161" name="Group 161"/>
          <p:cNvGrpSpPr/>
          <p:nvPr/>
        </p:nvGrpSpPr>
        <p:grpSpPr>
          <a:xfrm>
            <a:off x="1458074" y="6767029"/>
            <a:ext cx="25317" cy="50221"/>
            <a:chOff x="0" y="0"/>
            <a:chExt cx="16601" cy="32931"/>
          </a:xfrm>
        </p:grpSpPr>
        <p:sp>
          <p:nvSpPr>
            <p:cNvPr id="162" name="Freeform 162"/>
            <p:cNvSpPr/>
            <p:nvPr/>
          </p:nvSpPr>
          <p:spPr>
            <a:xfrm>
              <a:off x="0" y="0"/>
              <a:ext cx="16601" cy="32931"/>
            </a:xfrm>
            <a:custGeom>
              <a:avLst/>
              <a:gdLst/>
              <a:ahLst/>
              <a:cxnLst/>
              <a:rect l="l" t="t" r="r" b="b"/>
              <a:pathLst>
                <a:path w="16601" h="32931">
                  <a:moveTo>
                    <a:pt x="0" y="0"/>
                  </a:moveTo>
                  <a:lnTo>
                    <a:pt x="16601" y="0"/>
                  </a:lnTo>
                  <a:lnTo>
                    <a:pt x="16601" y="32931"/>
                  </a:lnTo>
                  <a:lnTo>
                    <a:pt x="0" y="32931"/>
                  </a:lnTo>
                  <a:close/>
                </a:path>
              </a:pathLst>
            </a:custGeom>
            <a:solidFill>
              <a:srgbClr val="FFFFFF"/>
            </a:solidFill>
          </p:spPr>
        </p:sp>
        <p:sp>
          <p:nvSpPr>
            <p:cNvPr id="163" name="TextBox 163"/>
            <p:cNvSpPr txBox="1"/>
            <p:nvPr/>
          </p:nvSpPr>
          <p:spPr>
            <a:xfrm>
              <a:off x="0" y="-28575"/>
              <a:ext cx="16601" cy="61506"/>
            </a:xfrm>
            <a:prstGeom prst="rect">
              <a:avLst/>
            </a:prstGeom>
          </p:spPr>
          <p:txBody>
            <a:bodyPr lIns="50800" tIns="50800" rIns="50800" bIns="50800" rtlCol="0" anchor="ctr"/>
            <a:lstStyle/>
            <a:p>
              <a:pPr algn="ctr">
                <a:lnSpc>
                  <a:spcPts val="2100"/>
                </a:lnSpc>
              </a:pPr>
              <a:endParaRPr/>
            </a:p>
          </p:txBody>
        </p:sp>
      </p:grpSp>
      <p:grpSp>
        <p:nvGrpSpPr>
          <p:cNvPr id="164" name="Group 164"/>
          <p:cNvGrpSpPr/>
          <p:nvPr/>
        </p:nvGrpSpPr>
        <p:grpSpPr>
          <a:xfrm>
            <a:off x="1432757" y="6459619"/>
            <a:ext cx="25317" cy="41760"/>
            <a:chOff x="0" y="0"/>
            <a:chExt cx="16601" cy="27383"/>
          </a:xfrm>
        </p:grpSpPr>
        <p:sp>
          <p:nvSpPr>
            <p:cNvPr id="165" name="Freeform 165"/>
            <p:cNvSpPr/>
            <p:nvPr/>
          </p:nvSpPr>
          <p:spPr>
            <a:xfrm>
              <a:off x="0" y="0"/>
              <a:ext cx="16601" cy="27383"/>
            </a:xfrm>
            <a:custGeom>
              <a:avLst/>
              <a:gdLst/>
              <a:ahLst/>
              <a:cxnLst/>
              <a:rect l="l" t="t" r="r" b="b"/>
              <a:pathLst>
                <a:path w="16601" h="27383">
                  <a:moveTo>
                    <a:pt x="0" y="0"/>
                  </a:moveTo>
                  <a:lnTo>
                    <a:pt x="16601" y="0"/>
                  </a:lnTo>
                  <a:lnTo>
                    <a:pt x="16601" y="27383"/>
                  </a:lnTo>
                  <a:lnTo>
                    <a:pt x="0" y="27383"/>
                  </a:lnTo>
                  <a:close/>
                </a:path>
              </a:pathLst>
            </a:custGeom>
            <a:solidFill>
              <a:srgbClr val="FFFFFF"/>
            </a:solidFill>
          </p:spPr>
        </p:sp>
        <p:sp>
          <p:nvSpPr>
            <p:cNvPr id="166" name="TextBox 166"/>
            <p:cNvSpPr txBox="1"/>
            <p:nvPr/>
          </p:nvSpPr>
          <p:spPr>
            <a:xfrm>
              <a:off x="0" y="-28575"/>
              <a:ext cx="16601" cy="55958"/>
            </a:xfrm>
            <a:prstGeom prst="rect">
              <a:avLst/>
            </a:prstGeom>
          </p:spPr>
          <p:txBody>
            <a:bodyPr lIns="50800" tIns="50800" rIns="50800" bIns="50800" rtlCol="0" anchor="ctr"/>
            <a:lstStyle/>
            <a:p>
              <a:pPr algn="ctr">
                <a:lnSpc>
                  <a:spcPts val="2100"/>
                </a:lnSpc>
              </a:pPr>
              <a:endParaRPr/>
            </a:p>
          </p:txBody>
        </p:sp>
      </p:grpSp>
      <p:grpSp>
        <p:nvGrpSpPr>
          <p:cNvPr id="167" name="Group 167"/>
          <p:cNvGrpSpPr/>
          <p:nvPr/>
        </p:nvGrpSpPr>
        <p:grpSpPr>
          <a:xfrm rot="-8959488">
            <a:off x="1519090" y="6810033"/>
            <a:ext cx="390252" cy="246984"/>
            <a:chOff x="0" y="0"/>
            <a:chExt cx="763325" cy="483096"/>
          </a:xfrm>
        </p:grpSpPr>
        <p:sp>
          <p:nvSpPr>
            <p:cNvPr id="168" name="Freeform 168"/>
            <p:cNvSpPr/>
            <p:nvPr/>
          </p:nvSpPr>
          <p:spPr>
            <a:xfrm>
              <a:off x="0" y="0"/>
              <a:ext cx="763325" cy="483096"/>
            </a:xfrm>
            <a:custGeom>
              <a:avLst/>
              <a:gdLst/>
              <a:ahLst/>
              <a:cxnLst/>
              <a:rect l="l" t="t" r="r" b="b"/>
              <a:pathLst>
                <a:path w="763325" h="483096">
                  <a:moveTo>
                    <a:pt x="381662" y="0"/>
                  </a:moveTo>
                  <a:lnTo>
                    <a:pt x="763325" y="483096"/>
                  </a:lnTo>
                  <a:lnTo>
                    <a:pt x="0" y="483096"/>
                  </a:lnTo>
                  <a:lnTo>
                    <a:pt x="381662" y="0"/>
                  </a:lnTo>
                  <a:close/>
                </a:path>
              </a:pathLst>
            </a:custGeom>
            <a:solidFill>
              <a:srgbClr val="FFFFFF"/>
            </a:solidFill>
          </p:spPr>
        </p:sp>
        <p:sp>
          <p:nvSpPr>
            <p:cNvPr id="169" name="TextBox 169"/>
            <p:cNvSpPr txBox="1"/>
            <p:nvPr/>
          </p:nvSpPr>
          <p:spPr>
            <a:xfrm>
              <a:off x="119269" y="195720"/>
              <a:ext cx="524786" cy="252870"/>
            </a:xfrm>
            <a:prstGeom prst="rect">
              <a:avLst/>
            </a:prstGeom>
          </p:spPr>
          <p:txBody>
            <a:bodyPr lIns="50800" tIns="50800" rIns="50800" bIns="50800" rtlCol="0" anchor="ctr"/>
            <a:lstStyle/>
            <a:p>
              <a:pPr algn="ctr">
                <a:lnSpc>
                  <a:spcPts val="2100"/>
                </a:lnSpc>
              </a:pPr>
              <a:endParaRPr/>
            </a:p>
          </p:txBody>
        </p:sp>
      </p:grpSp>
      <p:grpSp>
        <p:nvGrpSpPr>
          <p:cNvPr id="170" name="Group 170"/>
          <p:cNvGrpSpPr/>
          <p:nvPr/>
        </p:nvGrpSpPr>
        <p:grpSpPr>
          <a:xfrm>
            <a:off x="1451907" y="6636465"/>
            <a:ext cx="25317" cy="41760"/>
            <a:chOff x="0" y="0"/>
            <a:chExt cx="16601" cy="27383"/>
          </a:xfrm>
        </p:grpSpPr>
        <p:sp>
          <p:nvSpPr>
            <p:cNvPr id="171" name="Freeform 171"/>
            <p:cNvSpPr/>
            <p:nvPr/>
          </p:nvSpPr>
          <p:spPr>
            <a:xfrm>
              <a:off x="0" y="0"/>
              <a:ext cx="16601" cy="27383"/>
            </a:xfrm>
            <a:custGeom>
              <a:avLst/>
              <a:gdLst/>
              <a:ahLst/>
              <a:cxnLst/>
              <a:rect l="l" t="t" r="r" b="b"/>
              <a:pathLst>
                <a:path w="16601" h="27383">
                  <a:moveTo>
                    <a:pt x="0" y="0"/>
                  </a:moveTo>
                  <a:lnTo>
                    <a:pt x="16601" y="0"/>
                  </a:lnTo>
                  <a:lnTo>
                    <a:pt x="16601" y="27383"/>
                  </a:lnTo>
                  <a:lnTo>
                    <a:pt x="0" y="27383"/>
                  </a:lnTo>
                  <a:close/>
                </a:path>
              </a:pathLst>
            </a:custGeom>
            <a:solidFill>
              <a:srgbClr val="FFFFFF"/>
            </a:solidFill>
          </p:spPr>
        </p:sp>
        <p:sp>
          <p:nvSpPr>
            <p:cNvPr id="172" name="TextBox 172"/>
            <p:cNvSpPr txBox="1"/>
            <p:nvPr/>
          </p:nvSpPr>
          <p:spPr>
            <a:xfrm>
              <a:off x="0" y="-28575"/>
              <a:ext cx="16601" cy="55958"/>
            </a:xfrm>
            <a:prstGeom prst="rect">
              <a:avLst/>
            </a:prstGeom>
          </p:spPr>
          <p:txBody>
            <a:bodyPr lIns="50800" tIns="50800" rIns="50800" bIns="50800" rtlCol="0" anchor="ctr"/>
            <a:lstStyle/>
            <a:p>
              <a:pPr algn="ctr">
                <a:lnSpc>
                  <a:spcPts val="2100"/>
                </a:lnSpc>
              </a:pPr>
              <a:endParaRPr/>
            </a:p>
          </p:txBody>
        </p:sp>
      </p:grpSp>
      <p:sp>
        <p:nvSpPr>
          <p:cNvPr id="173" name="AutoShape 173"/>
          <p:cNvSpPr/>
          <p:nvPr/>
        </p:nvSpPr>
        <p:spPr>
          <a:xfrm flipV="1">
            <a:off x="1422970" y="7033108"/>
            <a:ext cx="0" cy="1213213"/>
          </a:xfrm>
          <a:prstGeom prst="line">
            <a:avLst/>
          </a:prstGeom>
          <a:ln w="9525" cap="flat">
            <a:solidFill>
              <a:srgbClr val="231F20"/>
            </a:solidFill>
            <a:prstDash val="solid"/>
            <a:headEnd type="none" w="sm" len="sm"/>
            <a:tailEnd type="arrow" w="med" len="sm"/>
          </a:ln>
        </p:spPr>
      </p:sp>
      <p:sp>
        <p:nvSpPr>
          <p:cNvPr id="174" name="AutoShape 174"/>
          <p:cNvSpPr/>
          <p:nvPr/>
        </p:nvSpPr>
        <p:spPr>
          <a:xfrm>
            <a:off x="1416631" y="8233594"/>
            <a:ext cx="1507757" cy="12727"/>
          </a:xfrm>
          <a:prstGeom prst="line">
            <a:avLst/>
          </a:prstGeom>
          <a:ln w="9525" cap="flat">
            <a:solidFill>
              <a:srgbClr val="231F20"/>
            </a:solidFill>
            <a:prstDash val="solid"/>
            <a:headEnd type="none" w="sm" len="sm"/>
            <a:tailEnd type="arrow" w="med" len="sm"/>
          </a:ln>
        </p:spPr>
      </p:sp>
      <p:sp>
        <p:nvSpPr>
          <p:cNvPr id="175" name="AutoShape 175"/>
          <p:cNvSpPr/>
          <p:nvPr/>
        </p:nvSpPr>
        <p:spPr>
          <a:xfrm>
            <a:off x="1672769" y="7319532"/>
            <a:ext cx="6733" cy="188092"/>
          </a:xfrm>
          <a:prstGeom prst="line">
            <a:avLst/>
          </a:prstGeom>
          <a:ln w="9525" cap="flat">
            <a:solidFill>
              <a:srgbClr val="AD3535"/>
            </a:solidFill>
            <a:prstDash val="solid"/>
            <a:headEnd type="none" w="sm" len="sm"/>
            <a:tailEnd type="none" w="sm" len="sm"/>
          </a:ln>
        </p:spPr>
      </p:sp>
      <p:sp>
        <p:nvSpPr>
          <p:cNvPr id="176" name="Freeform 176"/>
          <p:cNvSpPr/>
          <p:nvPr/>
        </p:nvSpPr>
        <p:spPr>
          <a:xfrm>
            <a:off x="1416606" y="7357616"/>
            <a:ext cx="1419475" cy="853707"/>
          </a:xfrm>
          <a:custGeom>
            <a:avLst/>
            <a:gdLst/>
            <a:ahLst/>
            <a:cxnLst/>
            <a:rect l="l" t="t" r="r" b="b"/>
            <a:pathLst>
              <a:path w="1419475" h="853707">
                <a:moveTo>
                  <a:pt x="0" y="0"/>
                </a:moveTo>
                <a:lnTo>
                  <a:pt x="1419475" y="0"/>
                </a:lnTo>
                <a:lnTo>
                  <a:pt x="1419475" y="853707"/>
                </a:lnTo>
                <a:lnTo>
                  <a:pt x="0" y="853707"/>
                </a:lnTo>
                <a:lnTo>
                  <a:pt x="0" y="0"/>
                </a:lnTo>
                <a:close/>
              </a:path>
            </a:pathLst>
          </a:custGeom>
          <a:blipFill>
            <a:blip r:embed="rId8">
              <a:alphaModFix amt="34000"/>
            </a:blip>
            <a:stretch>
              <a:fillRect t="-5423" b="-5423"/>
            </a:stretch>
          </a:blipFill>
        </p:spPr>
      </p:sp>
      <p:grpSp>
        <p:nvGrpSpPr>
          <p:cNvPr id="177" name="Group 177"/>
          <p:cNvGrpSpPr/>
          <p:nvPr/>
        </p:nvGrpSpPr>
        <p:grpSpPr>
          <a:xfrm>
            <a:off x="1464565" y="7005547"/>
            <a:ext cx="681694" cy="408515"/>
            <a:chOff x="0" y="0"/>
            <a:chExt cx="231057" cy="138464"/>
          </a:xfrm>
        </p:grpSpPr>
        <p:sp>
          <p:nvSpPr>
            <p:cNvPr id="178" name="Freeform 178"/>
            <p:cNvSpPr/>
            <p:nvPr/>
          </p:nvSpPr>
          <p:spPr>
            <a:xfrm>
              <a:off x="0" y="0"/>
              <a:ext cx="231057" cy="138464"/>
            </a:xfrm>
            <a:custGeom>
              <a:avLst/>
              <a:gdLst/>
              <a:ahLst/>
              <a:cxnLst/>
              <a:rect l="l" t="t" r="r" b="b"/>
              <a:pathLst>
                <a:path w="231057" h="138464">
                  <a:moveTo>
                    <a:pt x="0" y="0"/>
                  </a:moveTo>
                  <a:lnTo>
                    <a:pt x="231057" y="0"/>
                  </a:lnTo>
                  <a:lnTo>
                    <a:pt x="231057" y="138464"/>
                  </a:lnTo>
                  <a:lnTo>
                    <a:pt x="0" y="138464"/>
                  </a:lnTo>
                  <a:close/>
                </a:path>
              </a:pathLst>
            </a:custGeom>
            <a:solidFill>
              <a:srgbClr val="FFFFFF"/>
            </a:solidFill>
            <a:ln w="9525" cap="sq">
              <a:solidFill>
                <a:srgbClr val="000000"/>
              </a:solidFill>
              <a:prstDash val="solid"/>
              <a:miter/>
            </a:ln>
          </p:spPr>
        </p:sp>
        <p:sp>
          <p:nvSpPr>
            <p:cNvPr id="179" name="TextBox 179"/>
            <p:cNvSpPr txBox="1"/>
            <p:nvPr/>
          </p:nvSpPr>
          <p:spPr>
            <a:xfrm>
              <a:off x="0" y="-28575"/>
              <a:ext cx="231057" cy="167039"/>
            </a:xfrm>
            <a:prstGeom prst="rect">
              <a:avLst/>
            </a:prstGeom>
          </p:spPr>
          <p:txBody>
            <a:bodyPr lIns="50800" tIns="50800" rIns="50800" bIns="50800" rtlCol="0" anchor="ctr"/>
            <a:lstStyle/>
            <a:p>
              <a:pPr algn="ctr">
                <a:lnSpc>
                  <a:spcPts val="2100"/>
                </a:lnSpc>
              </a:pPr>
              <a:endParaRPr/>
            </a:p>
          </p:txBody>
        </p:sp>
      </p:grpSp>
      <p:sp>
        <p:nvSpPr>
          <p:cNvPr id="180" name="Freeform 180"/>
          <p:cNvSpPr/>
          <p:nvPr/>
        </p:nvSpPr>
        <p:spPr>
          <a:xfrm rot="681080">
            <a:off x="1451318" y="7406813"/>
            <a:ext cx="1209040" cy="804940"/>
          </a:xfrm>
          <a:custGeom>
            <a:avLst/>
            <a:gdLst/>
            <a:ahLst/>
            <a:cxnLst/>
            <a:rect l="l" t="t" r="r" b="b"/>
            <a:pathLst>
              <a:path w="1209040" h="804940">
                <a:moveTo>
                  <a:pt x="0" y="0"/>
                </a:moveTo>
                <a:lnTo>
                  <a:pt x="1209040" y="0"/>
                </a:lnTo>
                <a:lnTo>
                  <a:pt x="1209040" y="804940"/>
                </a:lnTo>
                <a:lnTo>
                  <a:pt x="0" y="804940"/>
                </a:lnTo>
                <a:lnTo>
                  <a:pt x="0" y="0"/>
                </a:lnTo>
                <a:close/>
              </a:path>
            </a:pathLst>
          </a:custGeom>
          <a:blipFill>
            <a:blip r:embed="rId8"/>
            <a:stretch>
              <a:fillRect t="-67" b="-67"/>
            </a:stretch>
          </a:blipFill>
        </p:spPr>
      </p:sp>
      <p:sp>
        <p:nvSpPr>
          <p:cNvPr id="181" name="Freeform 181"/>
          <p:cNvSpPr/>
          <p:nvPr/>
        </p:nvSpPr>
        <p:spPr>
          <a:xfrm rot="617979">
            <a:off x="2313023" y="7652768"/>
            <a:ext cx="605227" cy="335285"/>
          </a:xfrm>
          <a:custGeom>
            <a:avLst/>
            <a:gdLst/>
            <a:ahLst/>
            <a:cxnLst/>
            <a:rect l="l" t="t" r="r" b="b"/>
            <a:pathLst>
              <a:path w="605227" h="335285">
                <a:moveTo>
                  <a:pt x="0" y="0"/>
                </a:moveTo>
                <a:lnTo>
                  <a:pt x="605227" y="0"/>
                </a:lnTo>
                <a:lnTo>
                  <a:pt x="605227" y="335285"/>
                </a:lnTo>
                <a:lnTo>
                  <a:pt x="0" y="335285"/>
                </a:lnTo>
                <a:lnTo>
                  <a:pt x="0" y="0"/>
                </a:lnTo>
                <a:close/>
              </a:path>
            </a:pathLst>
          </a:custGeom>
          <a:blipFill>
            <a:blip r:embed="rId8"/>
            <a:stretch>
              <a:fillRect l="-10678" t="-28845" r="-21318" b="-30001"/>
            </a:stretch>
          </a:blipFill>
        </p:spPr>
      </p:sp>
      <p:grpSp>
        <p:nvGrpSpPr>
          <p:cNvPr id="182" name="Group 182"/>
          <p:cNvGrpSpPr/>
          <p:nvPr/>
        </p:nvGrpSpPr>
        <p:grpSpPr>
          <a:xfrm>
            <a:off x="2566771" y="7958008"/>
            <a:ext cx="91631" cy="110721"/>
            <a:chOff x="0" y="0"/>
            <a:chExt cx="182880" cy="220980"/>
          </a:xfrm>
        </p:grpSpPr>
        <p:sp>
          <p:nvSpPr>
            <p:cNvPr id="183" name="Freeform 183"/>
            <p:cNvSpPr/>
            <p:nvPr/>
          </p:nvSpPr>
          <p:spPr>
            <a:xfrm>
              <a:off x="46990" y="48260"/>
              <a:ext cx="86360" cy="123190"/>
            </a:xfrm>
            <a:custGeom>
              <a:avLst/>
              <a:gdLst/>
              <a:ahLst/>
              <a:cxnLst/>
              <a:rect l="l" t="t" r="r" b="b"/>
              <a:pathLst>
                <a:path w="86360" h="123190">
                  <a:moveTo>
                    <a:pt x="68580" y="96520"/>
                  </a:moveTo>
                  <a:cubicBezTo>
                    <a:pt x="11430" y="97790"/>
                    <a:pt x="6350" y="88900"/>
                    <a:pt x="3810" y="78740"/>
                  </a:cubicBezTo>
                  <a:cubicBezTo>
                    <a:pt x="0" y="62230"/>
                    <a:pt x="7620" y="15240"/>
                    <a:pt x="20320" y="7620"/>
                  </a:cubicBezTo>
                  <a:cubicBezTo>
                    <a:pt x="29210" y="1270"/>
                    <a:pt x="55880" y="7620"/>
                    <a:pt x="60960" y="15240"/>
                  </a:cubicBezTo>
                  <a:cubicBezTo>
                    <a:pt x="66040" y="22860"/>
                    <a:pt x="54610" y="52070"/>
                    <a:pt x="54610" y="52070"/>
                  </a:cubicBezTo>
                  <a:cubicBezTo>
                    <a:pt x="54610" y="52070"/>
                    <a:pt x="58420" y="19050"/>
                    <a:pt x="62230" y="19050"/>
                  </a:cubicBezTo>
                  <a:cubicBezTo>
                    <a:pt x="67310" y="19050"/>
                    <a:pt x="86360" y="78740"/>
                    <a:pt x="82550" y="96520"/>
                  </a:cubicBezTo>
                  <a:cubicBezTo>
                    <a:pt x="80010" y="107950"/>
                    <a:pt x="68580" y="120650"/>
                    <a:pt x="59690" y="121920"/>
                  </a:cubicBezTo>
                  <a:cubicBezTo>
                    <a:pt x="50800" y="123190"/>
                    <a:pt x="33020" y="115570"/>
                    <a:pt x="29210" y="106680"/>
                  </a:cubicBezTo>
                  <a:cubicBezTo>
                    <a:pt x="25400" y="97790"/>
                    <a:pt x="35560" y="72390"/>
                    <a:pt x="43180" y="67310"/>
                  </a:cubicBezTo>
                  <a:cubicBezTo>
                    <a:pt x="49530" y="63500"/>
                    <a:pt x="63500" y="66040"/>
                    <a:pt x="69850" y="69850"/>
                  </a:cubicBezTo>
                  <a:cubicBezTo>
                    <a:pt x="76200" y="73660"/>
                    <a:pt x="82550" y="85090"/>
                    <a:pt x="82550" y="92710"/>
                  </a:cubicBezTo>
                  <a:cubicBezTo>
                    <a:pt x="82550" y="100330"/>
                    <a:pt x="76200" y="113030"/>
                    <a:pt x="69850" y="116840"/>
                  </a:cubicBezTo>
                  <a:cubicBezTo>
                    <a:pt x="62230" y="120650"/>
                    <a:pt x="45720" y="121920"/>
                    <a:pt x="36830" y="115570"/>
                  </a:cubicBezTo>
                  <a:cubicBezTo>
                    <a:pt x="22860" y="105410"/>
                    <a:pt x="11430" y="62230"/>
                    <a:pt x="12700" y="41910"/>
                  </a:cubicBezTo>
                  <a:cubicBezTo>
                    <a:pt x="13970" y="26670"/>
                    <a:pt x="24130" y="5080"/>
                    <a:pt x="33020" y="2540"/>
                  </a:cubicBezTo>
                  <a:cubicBezTo>
                    <a:pt x="40640" y="0"/>
                    <a:pt x="58420" y="11430"/>
                    <a:pt x="63500" y="21590"/>
                  </a:cubicBezTo>
                  <a:cubicBezTo>
                    <a:pt x="69850" y="34290"/>
                    <a:pt x="59690" y="77470"/>
                    <a:pt x="54610" y="78740"/>
                  </a:cubicBezTo>
                  <a:cubicBezTo>
                    <a:pt x="50800" y="80010"/>
                    <a:pt x="35560" y="57150"/>
                    <a:pt x="38100" y="52070"/>
                  </a:cubicBezTo>
                  <a:cubicBezTo>
                    <a:pt x="40640" y="46990"/>
                    <a:pt x="62230" y="45720"/>
                    <a:pt x="69850" y="48260"/>
                  </a:cubicBezTo>
                  <a:cubicBezTo>
                    <a:pt x="76200" y="50800"/>
                    <a:pt x="83820" y="58420"/>
                    <a:pt x="85090" y="66040"/>
                  </a:cubicBezTo>
                  <a:cubicBezTo>
                    <a:pt x="86360" y="74930"/>
                    <a:pt x="68580" y="96520"/>
                    <a:pt x="68580" y="96520"/>
                  </a:cubicBezTo>
                </a:path>
              </a:pathLst>
            </a:custGeom>
            <a:solidFill>
              <a:srgbClr val="FFFFFF"/>
            </a:solidFill>
            <a:ln cap="sq">
              <a:noFill/>
              <a:prstDash val="solid"/>
              <a:miter/>
            </a:ln>
          </p:spPr>
        </p:sp>
      </p:grpSp>
      <p:grpSp>
        <p:nvGrpSpPr>
          <p:cNvPr id="184" name="Group 184"/>
          <p:cNvGrpSpPr/>
          <p:nvPr/>
        </p:nvGrpSpPr>
        <p:grpSpPr>
          <a:xfrm>
            <a:off x="2488503" y="7677387"/>
            <a:ext cx="154628" cy="321982"/>
            <a:chOff x="0" y="0"/>
            <a:chExt cx="308610" cy="642620"/>
          </a:xfrm>
        </p:grpSpPr>
        <p:sp>
          <p:nvSpPr>
            <p:cNvPr id="185" name="Freeform 185"/>
            <p:cNvSpPr/>
            <p:nvPr/>
          </p:nvSpPr>
          <p:spPr>
            <a:xfrm>
              <a:off x="46990" y="44450"/>
              <a:ext cx="214630" cy="548640"/>
            </a:xfrm>
            <a:custGeom>
              <a:avLst/>
              <a:gdLst/>
              <a:ahLst/>
              <a:cxnLst/>
              <a:rect l="l" t="t" r="r" b="b"/>
              <a:pathLst>
                <a:path w="214630" h="548640">
                  <a:moveTo>
                    <a:pt x="52070" y="27940"/>
                  </a:moveTo>
                  <a:cubicBezTo>
                    <a:pt x="130810" y="231140"/>
                    <a:pt x="125730" y="248920"/>
                    <a:pt x="133350" y="280670"/>
                  </a:cubicBezTo>
                  <a:cubicBezTo>
                    <a:pt x="146050" y="331470"/>
                    <a:pt x="186690" y="425450"/>
                    <a:pt x="199390" y="468630"/>
                  </a:cubicBezTo>
                  <a:cubicBezTo>
                    <a:pt x="205740" y="491490"/>
                    <a:pt x="214630" y="506730"/>
                    <a:pt x="210820" y="520700"/>
                  </a:cubicBezTo>
                  <a:cubicBezTo>
                    <a:pt x="207010" y="532130"/>
                    <a:pt x="194310" y="546100"/>
                    <a:pt x="184150" y="547370"/>
                  </a:cubicBezTo>
                  <a:cubicBezTo>
                    <a:pt x="173990" y="548640"/>
                    <a:pt x="157480" y="538480"/>
                    <a:pt x="152400" y="529590"/>
                  </a:cubicBezTo>
                  <a:cubicBezTo>
                    <a:pt x="148590" y="521970"/>
                    <a:pt x="148590" y="508000"/>
                    <a:pt x="153670" y="500380"/>
                  </a:cubicBezTo>
                  <a:cubicBezTo>
                    <a:pt x="158750" y="492760"/>
                    <a:pt x="170180" y="486410"/>
                    <a:pt x="179070" y="486410"/>
                  </a:cubicBezTo>
                  <a:cubicBezTo>
                    <a:pt x="189230" y="486410"/>
                    <a:pt x="207010" y="499110"/>
                    <a:pt x="209550" y="508000"/>
                  </a:cubicBezTo>
                  <a:cubicBezTo>
                    <a:pt x="212090" y="516890"/>
                    <a:pt x="205740" y="537210"/>
                    <a:pt x="196850" y="542290"/>
                  </a:cubicBezTo>
                  <a:cubicBezTo>
                    <a:pt x="187960" y="547370"/>
                    <a:pt x="162560" y="541020"/>
                    <a:pt x="153670" y="532130"/>
                  </a:cubicBezTo>
                  <a:cubicBezTo>
                    <a:pt x="144780" y="521970"/>
                    <a:pt x="152400" y="496570"/>
                    <a:pt x="147320" y="478790"/>
                  </a:cubicBezTo>
                  <a:cubicBezTo>
                    <a:pt x="140970" y="458470"/>
                    <a:pt x="121920" y="439420"/>
                    <a:pt x="115570" y="419100"/>
                  </a:cubicBezTo>
                  <a:cubicBezTo>
                    <a:pt x="110490" y="400050"/>
                    <a:pt x="116840" y="386080"/>
                    <a:pt x="110490" y="359410"/>
                  </a:cubicBezTo>
                  <a:cubicBezTo>
                    <a:pt x="96520" y="298450"/>
                    <a:pt x="11430" y="137160"/>
                    <a:pt x="3810" y="73660"/>
                  </a:cubicBezTo>
                  <a:cubicBezTo>
                    <a:pt x="0" y="44450"/>
                    <a:pt x="1270" y="15240"/>
                    <a:pt x="11430" y="6350"/>
                  </a:cubicBezTo>
                  <a:cubicBezTo>
                    <a:pt x="17780" y="0"/>
                    <a:pt x="35560" y="2540"/>
                    <a:pt x="41910" y="6350"/>
                  </a:cubicBezTo>
                  <a:cubicBezTo>
                    <a:pt x="48260" y="10160"/>
                    <a:pt x="52070" y="27940"/>
                    <a:pt x="52070" y="27940"/>
                  </a:cubicBezTo>
                </a:path>
              </a:pathLst>
            </a:custGeom>
            <a:solidFill>
              <a:srgbClr val="FFFFFF"/>
            </a:solidFill>
            <a:ln cap="sq">
              <a:noFill/>
              <a:prstDash val="solid"/>
              <a:miter/>
            </a:ln>
          </p:spPr>
        </p:sp>
      </p:grpSp>
      <p:grpSp>
        <p:nvGrpSpPr>
          <p:cNvPr id="186" name="Group 186"/>
          <p:cNvGrpSpPr/>
          <p:nvPr/>
        </p:nvGrpSpPr>
        <p:grpSpPr>
          <a:xfrm>
            <a:off x="2442051" y="7618845"/>
            <a:ext cx="73814" cy="72541"/>
            <a:chOff x="0" y="0"/>
            <a:chExt cx="147320" cy="144780"/>
          </a:xfrm>
        </p:grpSpPr>
        <p:sp>
          <p:nvSpPr>
            <p:cNvPr id="187" name="Freeform 187"/>
            <p:cNvSpPr/>
            <p:nvPr/>
          </p:nvSpPr>
          <p:spPr>
            <a:xfrm>
              <a:off x="45720" y="45720"/>
              <a:ext cx="50800" cy="52070"/>
            </a:xfrm>
            <a:custGeom>
              <a:avLst/>
              <a:gdLst/>
              <a:ahLst/>
              <a:cxnLst/>
              <a:rect l="l" t="t" r="r" b="b"/>
              <a:pathLst>
                <a:path w="50800" h="52070">
                  <a:moveTo>
                    <a:pt x="50800" y="17780"/>
                  </a:moveTo>
                  <a:cubicBezTo>
                    <a:pt x="30480" y="52070"/>
                    <a:pt x="10160" y="46990"/>
                    <a:pt x="5080" y="39370"/>
                  </a:cubicBezTo>
                  <a:cubicBezTo>
                    <a:pt x="0" y="31750"/>
                    <a:pt x="5080" y="10160"/>
                    <a:pt x="11430" y="5080"/>
                  </a:cubicBezTo>
                  <a:cubicBezTo>
                    <a:pt x="17780" y="0"/>
                    <a:pt x="44450" y="7620"/>
                    <a:pt x="44450" y="7620"/>
                  </a:cubicBezTo>
                </a:path>
              </a:pathLst>
            </a:custGeom>
            <a:solidFill>
              <a:srgbClr val="FFFFFF"/>
            </a:solidFill>
            <a:ln cap="sq">
              <a:noFill/>
              <a:prstDash val="solid"/>
              <a:miter/>
            </a:ln>
          </p:spPr>
        </p:sp>
      </p:grpSp>
      <p:grpSp>
        <p:nvGrpSpPr>
          <p:cNvPr id="188" name="Group 188"/>
          <p:cNvGrpSpPr/>
          <p:nvPr/>
        </p:nvGrpSpPr>
        <p:grpSpPr>
          <a:xfrm>
            <a:off x="2429960" y="7616300"/>
            <a:ext cx="73814" cy="72541"/>
            <a:chOff x="0" y="0"/>
            <a:chExt cx="147320" cy="144780"/>
          </a:xfrm>
        </p:grpSpPr>
        <p:sp>
          <p:nvSpPr>
            <p:cNvPr id="189" name="Freeform 189"/>
            <p:cNvSpPr/>
            <p:nvPr/>
          </p:nvSpPr>
          <p:spPr>
            <a:xfrm>
              <a:off x="45720" y="45720"/>
              <a:ext cx="50800" cy="52070"/>
            </a:xfrm>
            <a:custGeom>
              <a:avLst/>
              <a:gdLst/>
              <a:ahLst/>
              <a:cxnLst/>
              <a:rect l="l" t="t" r="r" b="b"/>
              <a:pathLst>
                <a:path w="50800" h="52070">
                  <a:moveTo>
                    <a:pt x="50800" y="17780"/>
                  </a:moveTo>
                  <a:cubicBezTo>
                    <a:pt x="29210" y="52070"/>
                    <a:pt x="10160" y="45720"/>
                    <a:pt x="5080" y="38100"/>
                  </a:cubicBezTo>
                  <a:cubicBezTo>
                    <a:pt x="0" y="30480"/>
                    <a:pt x="3810" y="10160"/>
                    <a:pt x="10160" y="5080"/>
                  </a:cubicBezTo>
                  <a:cubicBezTo>
                    <a:pt x="16510" y="0"/>
                    <a:pt x="44450" y="7620"/>
                    <a:pt x="44450" y="7620"/>
                  </a:cubicBezTo>
                </a:path>
              </a:pathLst>
            </a:custGeom>
            <a:solidFill>
              <a:srgbClr val="FFFFFF"/>
            </a:solidFill>
            <a:ln cap="sq">
              <a:noFill/>
              <a:prstDash val="solid"/>
              <a:miter/>
            </a:ln>
          </p:spPr>
        </p:sp>
      </p:grpSp>
      <p:grpSp>
        <p:nvGrpSpPr>
          <p:cNvPr id="190" name="Group 190"/>
          <p:cNvGrpSpPr/>
          <p:nvPr/>
        </p:nvGrpSpPr>
        <p:grpSpPr>
          <a:xfrm>
            <a:off x="2447141" y="7627117"/>
            <a:ext cx="76996" cy="76996"/>
            <a:chOff x="0" y="0"/>
            <a:chExt cx="153670" cy="153670"/>
          </a:xfrm>
        </p:grpSpPr>
        <p:sp>
          <p:nvSpPr>
            <p:cNvPr id="191" name="Freeform 191"/>
            <p:cNvSpPr/>
            <p:nvPr/>
          </p:nvSpPr>
          <p:spPr>
            <a:xfrm>
              <a:off x="49530" y="50800"/>
              <a:ext cx="55880" cy="53340"/>
            </a:xfrm>
            <a:custGeom>
              <a:avLst/>
              <a:gdLst/>
              <a:ahLst/>
              <a:cxnLst/>
              <a:rect l="l" t="t" r="r" b="b"/>
              <a:pathLst>
                <a:path w="55880" h="53340">
                  <a:moveTo>
                    <a:pt x="27940" y="0"/>
                  </a:moveTo>
                  <a:cubicBezTo>
                    <a:pt x="55880" y="25400"/>
                    <a:pt x="53340" y="38100"/>
                    <a:pt x="48260" y="43180"/>
                  </a:cubicBezTo>
                  <a:cubicBezTo>
                    <a:pt x="43180" y="48260"/>
                    <a:pt x="33020" y="52070"/>
                    <a:pt x="25400" y="50800"/>
                  </a:cubicBezTo>
                  <a:cubicBezTo>
                    <a:pt x="19050" y="49530"/>
                    <a:pt x="10160" y="44450"/>
                    <a:pt x="6350" y="38100"/>
                  </a:cubicBezTo>
                  <a:cubicBezTo>
                    <a:pt x="2540" y="31750"/>
                    <a:pt x="2540" y="20320"/>
                    <a:pt x="6350" y="13970"/>
                  </a:cubicBezTo>
                  <a:cubicBezTo>
                    <a:pt x="10160" y="7620"/>
                    <a:pt x="26670" y="0"/>
                    <a:pt x="34290" y="1270"/>
                  </a:cubicBezTo>
                  <a:cubicBezTo>
                    <a:pt x="40640" y="2540"/>
                    <a:pt x="49530" y="10160"/>
                    <a:pt x="52070" y="16510"/>
                  </a:cubicBezTo>
                  <a:cubicBezTo>
                    <a:pt x="54610" y="22860"/>
                    <a:pt x="53340" y="34290"/>
                    <a:pt x="49530" y="40640"/>
                  </a:cubicBezTo>
                  <a:cubicBezTo>
                    <a:pt x="45720" y="46990"/>
                    <a:pt x="35560" y="53340"/>
                    <a:pt x="27940" y="52070"/>
                  </a:cubicBezTo>
                  <a:cubicBezTo>
                    <a:pt x="19050" y="50800"/>
                    <a:pt x="2540" y="39370"/>
                    <a:pt x="1270" y="30480"/>
                  </a:cubicBezTo>
                  <a:cubicBezTo>
                    <a:pt x="0" y="21590"/>
                    <a:pt x="25400" y="0"/>
                    <a:pt x="25400" y="0"/>
                  </a:cubicBezTo>
                </a:path>
              </a:pathLst>
            </a:custGeom>
            <a:solidFill>
              <a:srgbClr val="FFFFFF"/>
            </a:solidFill>
            <a:ln cap="sq">
              <a:noFill/>
              <a:prstDash val="solid"/>
              <a:miter/>
            </a:ln>
          </p:spPr>
        </p:sp>
      </p:grpSp>
      <p:grpSp>
        <p:nvGrpSpPr>
          <p:cNvPr id="192" name="Group 192"/>
          <p:cNvGrpSpPr/>
          <p:nvPr/>
        </p:nvGrpSpPr>
        <p:grpSpPr>
          <a:xfrm>
            <a:off x="2459868" y="7638571"/>
            <a:ext cx="74450" cy="72541"/>
            <a:chOff x="0" y="0"/>
            <a:chExt cx="148590" cy="144780"/>
          </a:xfrm>
        </p:grpSpPr>
        <p:sp>
          <p:nvSpPr>
            <p:cNvPr id="193" name="Freeform 193"/>
            <p:cNvSpPr/>
            <p:nvPr/>
          </p:nvSpPr>
          <p:spPr>
            <a:xfrm>
              <a:off x="46990" y="45720"/>
              <a:ext cx="50800" cy="52070"/>
            </a:xfrm>
            <a:custGeom>
              <a:avLst/>
              <a:gdLst/>
              <a:ahLst/>
              <a:cxnLst/>
              <a:rect l="l" t="t" r="r" b="b"/>
              <a:pathLst>
                <a:path w="50800" h="52070">
                  <a:moveTo>
                    <a:pt x="50800" y="17780"/>
                  </a:moveTo>
                  <a:cubicBezTo>
                    <a:pt x="29210" y="52070"/>
                    <a:pt x="7620" y="45720"/>
                    <a:pt x="3810" y="38100"/>
                  </a:cubicBezTo>
                  <a:cubicBezTo>
                    <a:pt x="0" y="30480"/>
                    <a:pt x="3810" y="10160"/>
                    <a:pt x="10160" y="5080"/>
                  </a:cubicBezTo>
                  <a:cubicBezTo>
                    <a:pt x="16510" y="0"/>
                    <a:pt x="44450" y="6350"/>
                    <a:pt x="44450" y="6350"/>
                  </a:cubicBezTo>
                </a:path>
              </a:pathLst>
            </a:custGeom>
            <a:solidFill>
              <a:srgbClr val="FFFFFF"/>
            </a:solidFill>
            <a:ln cap="sq">
              <a:noFill/>
              <a:prstDash val="solid"/>
              <a:miter/>
            </a:ln>
          </p:spPr>
        </p:sp>
      </p:grpSp>
      <p:grpSp>
        <p:nvGrpSpPr>
          <p:cNvPr id="194" name="Group 194"/>
          <p:cNvGrpSpPr/>
          <p:nvPr/>
        </p:nvGrpSpPr>
        <p:grpSpPr>
          <a:xfrm>
            <a:off x="2466231" y="7648752"/>
            <a:ext cx="75723" cy="77632"/>
            <a:chOff x="0" y="0"/>
            <a:chExt cx="151130" cy="154940"/>
          </a:xfrm>
        </p:grpSpPr>
        <p:sp>
          <p:nvSpPr>
            <p:cNvPr id="195" name="Freeform 195"/>
            <p:cNvSpPr/>
            <p:nvPr/>
          </p:nvSpPr>
          <p:spPr>
            <a:xfrm>
              <a:off x="46990" y="45720"/>
              <a:ext cx="55880" cy="59690"/>
            </a:xfrm>
            <a:custGeom>
              <a:avLst/>
              <a:gdLst/>
              <a:ahLst/>
              <a:cxnLst/>
              <a:rect l="l" t="t" r="r" b="b"/>
              <a:pathLst>
                <a:path w="55880" h="59690">
                  <a:moveTo>
                    <a:pt x="53340" y="21590"/>
                  </a:moveTo>
                  <a:cubicBezTo>
                    <a:pt x="48260" y="52070"/>
                    <a:pt x="39370" y="58420"/>
                    <a:pt x="31750" y="58420"/>
                  </a:cubicBezTo>
                  <a:cubicBezTo>
                    <a:pt x="25400" y="58420"/>
                    <a:pt x="15240" y="54610"/>
                    <a:pt x="10160" y="49530"/>
                  </a:cubicBezTo>
                  <a:cubicBezTo>
                    <a:pt x="5080" y="44450"/>
                    <a:pt x="2540" y="31750"/>
                    <a:pt x="5080" y="25400"/>
                  </a:cubicBezTo>
                  <a:cubicBezTo>
                    <a:pt x="7620" y="17780"/>
                    <a:pt x="21590" y="7620"/>
                    <a:pt x="30480" y="7620"/>
                  </a:cubicBezTo>
                  <a:cubicBezTo>
                    <a:pt x="38100" y="7620"/>
                    <a:pt x="48260" y="12700"/>
                    <a:pt x="52070" y="19050"/>
                  </a:cubicBezTo>
                  <a:cubicBezTo>
                    <a:pt x="55880" y="25400"/>
                    <a:pt x="55880" y="36830"/>
                    <a:pt x="53340" y="43180"/>
                  </a:cubicBezTo>
                  <a:cubicBezTo>
                    <a:pt x="50800" y="49530"/>
                    <a:pt x="43180" y="58420"/>
                    <a:pt x="35560" y="58420"/>
                  </a:cubicBezTo>
                  <a:cubicBezTo>
                    <a:pt x="26670" y="59690"/>
                    <a:pt x="7620" y="48260"/>
                    <a:pt x="3810" y="39370"/>
                  </a:cubicBezTo>
                  <a:cubicBezTo>
                    <a:pt x="0" y="30480"/>
                    <a:pt x="3810" y="10160"/>
                    <a:pt x="11430" y="5080"/>
                  </a:cubicBezTo>
                  <a:cubicBezTo>
                    <a:pt x="19050" y="0"/>
                    <a:pt x="46990" y="8890"/>
                    <a:pt x="46990" y="8890"/>
                  </a:cubicBezTo>
                </a:path>
              </a:pathLst>
            </a:custGeom>
            <a:solidFill>
              <a:srgbClr val="FFFFFF"/>
            </a:solidFill>
            <a:ln cap="sq">
              <a:noFill/>
              <a:prstDash val="solid"/>
              <a:miter/>
            </a:ln>
          </p:spPr>
        </p:sp>
      </p:grpSp>
      <p:grpSp>
        <p:nvGrpSpPr>
          <p:cNvPr id="196" name="Group 196"/>
          <p:cNvGrpSpPr/>
          <p:nvPr/>
        </p:nvGrpSpPr>
        <p:grpSpPr>
          <a:xfrm>
            <a:off x="2469413" y="7658934"/>
            <a:ext cx="76996" cy="76359"/>
            <a:chOff x="0" y="0"/>
            <a:chExt cx="153670" cy="152400"/>
          </a:xfrm>
        </p:grpSpPr>
        <p:sp>
          <p:nvSpPr>
            <p:cNvPr id="197" name="Freeform 197"/>
            <p:cNvSpPr/>
            <p:nvPr/>
          </p:nvSpPr>
          <p:spPr>
            <a:xfrm>
              <a:off x="50800" y="50800"/>
              <a:ext cx="52070" cy="53340"/>
            </a:xfrm>
            <a:custGeom>
              <a:avLst/>
              <a:gdLst/>
              <a:ahLst/>
              <a:cxnLst/>
              <a:rect l="l" t="t" r="r" b="b"/>
              <a:pathLst>
                <a:path w="52070" h="53340">
                  <a:moveTo>
                    <a:pt x="26670" y="0"/>
                  </a:moveTo>
                  <a:cubicBezTo>
                    <a:pt x="52070" y="34290"/>
                    <a:pt x="39370" y="48260"/>
                    <a:pt x="31750" y="50800"/>
                  </a:cubicBezTo>
                  <a:cubicBezTo>
                    <a:pt x="25400" y="53340"/>
                    <a:pt x="13970" y="49530"/>
                    <a:pt x="8890" y="44450"/>
                  </a:cubicBezTo>
                  <a:cubicBezTo>
                    <a:pt x="3810" y="39370"/>
                    <a:pt x="0" y="27940"/>
                    <a:pt x="1270" y="21590"/>
                  </a:cubicBezTo>
                  <a:cubicBezTo>
                    <a:pt x="2540" y="13970"/>
                    <a:pt x="10160" y="5080"/>
                    <a:pt x="16510" y="2540"/>
                  </a:cubicBezTo>
                  <a:cubicBezTo>
                    <a:pt x="22860" y="0"/>
                    <a:pt x="33020" y="0"/>
                    <a:pt x="39370" y="3810"/>
                  </a:cubicBezTo>
                  <a:cubicBezTo>
                    <a:pt x="45720" y="7620"/>
                    <a:pt x="52070" y="16510"/>
                    <a:pt x="52070" y="24130"/>
                  </a:cubicBezTo>
                  <a:cubicBezTo>
                    <a:pt x="52070" y="30480"/>
                    <a:pt x="48260" y="41910"/>
                    <a:pt x="41910" y="45720"/>
                  </a:cubicBezTo>
                  <a:cubicBezTo>
                    <a:pt x="35560" y="50800"/>
                    <a:pt x="22860" y="52070"/>
                    <a:pt x="15240" y="49530"/>
                  </a:cubicBezTo>
                  <a:cubicBezTo>
                    <a:pt x="8890" y="46990"/>
                    <a:pt x="0" y="38100"/>
                    <a:pt x="0" y="30480"/>
                  </a:cubicBezTo>
                  <a:cubicBezTo>
                    <a:pt x="0" y="21590"/>
                    <a:pt x="24130" y="0"/>
                    <a:pt x="24130" y="0"/>
                  </a:cubicBezTo>
                </a:path>
              </a:pathLst>
            </a:custGeom>
            <a:solidFill>
              <a:srgbClr val="FFFFFF"/>
            </a:solidFill>
            <a:ln cap="sq">
              <a:noFill/>
              <a:prstDash val="solid"/>
              <a:miter/>
            </a:ln>
          </p:spPr>
        </p:sp>
      </p:grpSp>
      <p:grpSp>
        <p:nvGrpSpPr>
          <p:cNvPr id="198" name="Group 198"/>
          <p:cNvGrpSpPr/>
          <p:nvPr/>
        </p:nvGrpSpPr>
        <p:grpSpPr>
          <a:xfrm>
            <a:off x="2309694" y="7631572"/>
            <a:ext cx="74450" cy="72541"/>
            <a:chOff x="0" y="0"/>
            <a:chExt cx="148590" cy="144780"/>
          </a:xfrm>
        </p:grpSpPr>
        <p:sp>
          <p:nvSpPr>
            <p:cNvPr id="199" name="Freeform 199"/>
            <p:cNvSpPr/>
            <p:nvPr/>
          </p:nvSpPr>
          <p:spPr>
            <a:xfrm>
              <a:off x="46990" y="45720"/>
              <a:ext cx="50800" cy="52070"/>
            </a:xfrm>
            <a:custGeom>
              <a:avLst/>
              <a:gdLst/>
              <a:ahLst/>
              <a:cxnLst/>
              <a:rect l="l" t="t" r="r" b="b"/>
              <a:pathLst>
                <a:path w="50800" h="52070">
                  <a:moveTo>
                    <a:pt x="50800" y="17780"/>
                  </a:moveTo>
                  <a:cubicBezTo>
                    <a:pt x="29210" y="52070"/>
                    <a:pt x="7620" y="45720"/>
                    <a:pt x="3810" y="38100"/>
                  </a:cubicBezTo>
                  <a:cubicBezTo>
                    <a:pt x="0" y="30480"/>
                    <a:pt x="3810" y="10160"/>
                    <a:pt x="10160" y="5080"/>
                  </a:cubicBezTo>
                  <a:cubicBezTo>
                    <a:pt x="16510" y="0"/>
                    <a:pt x="44450" y="7620"/>
                    <a:pt x="44450" y="7620"/>
                  </a:cubicBezTo>
                </a:path>
              </a:pathLst>
            </a:custGeom>
            <a:solidFill>
              <a:srgbClr val="FFFFFF"/>
            </a:solidFill>
            <a:ln cap="sq">
              <a:noFill/>
              <a:prstDash val="solid"/>
              <a:miter/>
            </a:ln>
          </p:spPr>
        </p:sp>
      </p:grpSp>
      <p:grpSp>
        <p:nvGrpSpPr>
          <p:cNvPr id="200" name="Group 200"/>
          <p:cNvGrpSpPr/>
          <p:nvPr/>
        </p:nvGrpSpPr>
        <p:grpSpPr>
          <a:xfrm>
            <a:off x="2298877" y="7648116"/>
            <a:ext cx="73814" cy="72541"/>
            <a:chOff x="0" y="0"/>
            <a:chExt cx="147320" cy="144780"/>
          </a:xfrm>
        </p:grpSpPr>
        <p:sp>
          <p:nvSpPr>
            <p:cNvPr id="201" name="Freeform 201"/>
            <p:cNvSpPr/>
            <p:nvPr/>
          </p:nvSpPr>
          <p:spPr>
            <a:xfrm>
              <a:off x="46990" y="45720"/>
              <a:ext cx="49530" cy="52070"/>
            </a:xfrm>
            <a:custGeom>
              <a:avLst/>
              <a:gdLst/>
              <a:ahLst/>
              <a:cxnLst/>
              <a:rect l="l" t="t" r="r" b="b"/>
              <a:pathLst>
                <a:path w="49530" h="52070">
                  <a:moveTo>
                    <a:pt x="49530" y="17780"/>
                  </a:moveTo>
                  <a:cubicBezTo>
                    <a:pt x="27940" y="52070"/>
                    <a:pt x="7620" y="45720"/>
                    <a:pt x="3810" y="38100"/>
                  </a:cubicBezTo>
                  <a:cubicBezTo>
                    <a:pt x="0" y="30480"/>
                    <a:pt x="3810" y="10160"/>
                    <a:pt x="10160" y="5080"/>
                  </a:cubicBezTo>
                  <a:cubicBezTo>
                    <a:pt x="16510" y="0"/>
                    <a:pt x="43180" y="7620"/>
                    <a:pt x="43180" y="7620"/>
                  </a:cubicBezTo>
                </a:path>
              </a:pathLst>
            </a:custGeom>
            <a:solidFill>
              <a:srgbClr val="FFFFFF"/>
            </a:solidFill>
            <a:ln cap="sq">
              <a:noFill/>
              <a:prstDash val="solid"/>
              <a:miter/>
            </a:ln>
          </p:spPr>
        </p:sp>
      </p:grpSp>
      <p:grpSp>
        <p:nvGrpSpPr>
          <p:cNvPr id="202" name="Group 202"/>
          <p:cNvGrpSpPr/>
          <p:nvPr/>
        </p:nvGrpSpPr>
        <p:grpSpPr>
          <a:xfrm>
            <a:off x="2311603" y="7634117"/>
            <a:ext cx="75087" cy="76359"/>
            <a:chOff x="0" y="0"/>
            <a:chExt cx="149860" cy="152400"/>
          </a:xfrm>
        </p:grpSpPr>
        <p:sp>
          <p:nvSpPr>
            <p:cNvPr id="203" name="Freeform 203"/>
            <p:cNvSpPr/>
            <p:nvPr/>
          </p:nvSpPr>
          <p:spPr>
            <a:xfrm>
              <a:off x="48260" y="49530"/>
              <a:ext cx="53340" cy="54610"/>
            </a:xfrm>
            <a:custGeom>
              <a:avLst/>
              <a:gdLst/>
              <a:ahLst/>
              <a:cxnLst/>
              <a:rect l="l" t="t" r="r" b="b"/>
              <a:pathLst>
                <a:path w="53340" h="54610">
                  <a:moveTo>
                    <a:pt x="8890" y="8890"/>
                  </a:moveTo>
                  <a:cubicBezTo>
                    <a:pt x="39370" y="2540"/>
                    <a:pt x="48260" y="10160"/>
                    <a:pt x="50800" y="16510"/>
                  </a:cubicBezTo>
                  <a:cubicBezTo>
                    <a:pt x="53340" y="22860"/>
                    <a:pt x="52070" y="34290"/>
                    <a:pt x="48260" y="40640"/>
                  </a:cubicBezTo>
                  <a:cubicBezTo>
                    <a:pt x="44450" y="46990"/>
                    <a:pt x="34290" y="52070"/>
                    <a:pt x="27940" y="52070"/>
                  </a:cubicBezTo>
                  <a:cubicBezTo>
                    <a:pt x="20320" y="52070"/>
                    <a:pt x="10160" y="48260"/>
                    <a:pt x="6350" y="41910"/>
                  </a:cubicBezTo>
                  <a:cubicBezTo>
                    <a:pt x="1270" y="34290"/>
                    <a:pt x="1270" y="16510"/>
                    <a:pt x="6350" y="10160"/>
                  </a:cubicBezTo>
                  <a:cubicBezTo>
                    <a:pt x="10160" y="3810"/>
                    <a:pt x="21590" y="0"/>
                    <a:pt x="29210" y="1270"/>
                  </a:cubicBezTo>
                  <a:cubicBezTo>
                    <a:pt x="36830" y="2540"/>
                    <a:pt x="46990" y="7620"/>
                    <a:pt x="49530" y="13970"/>
                  </a:cubicBezTo>
                  <a:cubicBezTo>
                    <a:pt x="53340" y="21590"/>
                    <a:pt x="48260" y="43180"/>
                    <a:pt x="40640" y="49530"/>
                  </a:cubicBezTo>
                  <a:cubicBezTo>
                    <a:pt x="33020" y="54610"/>
                    <a:pt x="12700" y="54610"/>
                    <a:pt x="6350" y="49530"/>
                  </a:cubicBezTo>
                  <a:cubicBezTo>
                    <a:pt x="0" y="44450"/>
                    <a:pt x="2540" y="15240"/>
                    <a:pt x="2540" y="15240"/>
                  </a:cubicBezTo>
                </a:path>
              </a:pathLst>
            </a:custGeom>
            <a:solidFill>
              <a:srgbClr val="FFFFFF"/>
            </a:solidFill>
            <a:ln cap="sq">
              <a:noFill/>
              <a:prstDash val="solid"/>
              <a:miter/>
            </a:ln>
          </p:spPr>
        </p:sp>
      </p:grpSp>
      <p:grpSp>
        <p:nvGrpSpPr>
          <p:cNvPr id="204" name="Group 204"/>
          <p:cNvGrpSpPr/>
          <p:nvPr/>
        </p:nvGrpSpPr>
        <p:grpSpPr>
          <a:xfrm>
            <a:off x="2325602" y="7617572"/>
            <a:ext cx="76996" cy="77632"/>
            <a:chOff x="0" y="0"/>
            <a:chExt cx="153670" cy="154940"/>
          </a:xfrm>
        </p:grpSpPr>
        <p:sp>
          <p:nvSpPr>
            <p:cNvPr id="205" name="Freeform 205"/>
            <p:cNvSpPr/>
            <p:nvPr/>
          </p:nvSpPr>
          <p:spPr>
            <a:xfrm>
              <a:off x="50800" y="50800"/>
              <a:ext cx="53340" cy="55880"/>
            </a:xfrm>
            <a:custGeom>
              <a:avLst/>
              <a:gdLst/>
              <a:ahLst/>
              <a:cxnLst/>
              <a:rect l="l" t="t" r="r" b="b"/>
              <a:pathLst>
                <a:path w="53340" h="55880">
                  <a:moveTo>
                    <a:pt x="0" y="25400"/>
                  </a:moveTo>
                  <a:cubicBezTo>
                    <a:pt x="36830" y="0"/>
                    <a:pt x="52070" y="19050"/>
                    <a:pt x="52070" y="27940"/>
                  </a:cubicBezTo>
                  <a:cubicBezTo>
                    <a:pt x="52070" y="35560"/>
                    <a:pt x="44450" y="45720"/>
                    <a:pt x="38100" y="48260"/>
                  </a:cubicBezTo>
                  <a:cubicBezTo>
                    <a:pt x="30480" y="52070"/>
                    <a:pt x="12700" y="49530"/>
                    <a:pt x="7620" y="43180"/>
                  </a:cubicBezTo>
                  <a:cubicBezTo>
                    <a:pt x="2540" y="36830"/>
                    <a:pt x="0" y="20320"/>
                    <a:pt x="3810" y="12700"/>
                  </a:cubicBezTo>
                  <a:cubicBezTo>
                    <a:pt x="6350" y="6350"/>
                    <a:pt x="16510" y="0"/>
                    <a:pt x="24130" y="0"/>
                  </a:cubicBezTo>
                  <a:cubicBezTo>
                    <a:pt x="33020" y="0"/>
                    <a:pt x="48260" y="10160"/>
                    <a:pt x="50800" y="17780"/>
                  </a:cubicBezTo>
                  <a:cubicBezTo>
                    <a:pt x="53340" y="25400"/>
                    <a:pt x="49530" y="41910"/>
                    <a:pt x="43180" y="48260"/>
                  </a:cubicBezTo>
                  <a:cubicBezTo>
                    <a:pt x="38100" y="53340"/>
                    <a:pt x="26670" y="55880"/>
                    <a:pt x="20320" y="53340"/>
                  </a:cubicBezTo>
                  <a:cubicBezTo>
                    <a:pt x="12700" y="50800"/>
                    <a:pt x="0" y="31750"/>
                    <a:pt x="0" y="31750"/>
                  </a:cubicBezTo>
                </a:path>
              </a:pathLst>
            </a:custGeom>
            <a:solidFill>
              <a:srgbClr val="FFFFFF"/>
            </a:solidFill>
            <a:ln cap="sq">
              <a:noFill/>
              <a:prstDash val="solid"/>
              <a:miter/>
            </a:ln>
          </p:spPr>
        </p:sp>
      </p:grpSp>
      <p:grpSp>
        <p:nvGrpSpPr>
          <p:cNvPr id="206" name="Group 206"/>
          <p:cNvGrpSpPr/>
          <p:nvPr/>
        </p:nvGrpSpPr>
        <p:grpSpPr>
          <a:xfrm>
            <a:off x="2334511" y="7611209"/>
            <a:ext cx="76996" cy="75723"/>
            <a:chOff x="0" y="0"/>
            <a:chExt cx="153670" cy="151130"/>
          </a:xfrm>
        </p:grpSpPr>
        <p:sp>
          <p:nvSpPr>
            <p:cNvPr id="207" name="Freeform 207"/>
            <p:cNvSpPr/>
            <p:nvPr/>
          </p:nvSpPr>
          <p:spPr>
            <a:xfrm>
              <a:off x="49530" y="48260"/>
              <a:ext cx="54610" cy="54610"/>
            </a:xfrm>
            <a:custGeom>
              <a:avLst/>
              <a:gdLst/>
              <a:ahLst/>
              <a:cxnLst/>
              <a:rect l="l" t="t" r="r" b="b"/>
              <a:pathLst>
                <a:path w="54610" h="54610">
                  <a:moveTo>
                    <a:pt x="10160" y="7620"/>
                  </a:moveTo>
                  <a:cubicBezTo>
                    <a:pt x="53340" y="13970"/>
                    <a:pt x="54610" y="33020"/>
                    <a:pt x="49530" y="39370"/>
                  </a:cubicBezTo>
                  <a:cubicBezTo>
                    <a:pt x="44450" y="46990"/>
                    <a:pt x="20320" y="50800"/>
                    <a:pt x="12700" y="46990"/>
                  </a:cubicBezTo>
                  <a:cubicBezTo>
                    <a:pt x="6350" y="44450"/>
                    <a:pt x="2540" y="33020"/>
                    <a:pt x="2540" y="25400"/>
                  </a:cubicBezTo>
                  <a:cubicBezTo>
                    <a:pt x="2540" y="17780"/>
                    <a:pt x="7620" y="7620"/>
                    <a:pt x="13970" y="3810"/>
                  </a:cubicBezTo>
                  <a:cubicBezTo>
                    <a:pt x="20320" y="0"/>
                    <a:pt x="31750" y="0"/>
                    <a:pt x="38100" y="2540"/>
                  </a:cubicBezTo>
                  <a:cubicBezTo>
                    <a:pt x="44450" y="5080"/>
                    <a:pt x="52070" y="13970"/>
                    <a:pt x="53340" y="21590"/>
                  </a:cubicBezTo>
                  <a:cubicBezTo>
                    <a:pt x="54610" y="29210"/>
                    <a:pt x="46990" y="43180"/>
                    <a:pt x="40640" y="48260"/>
                  </a:cubicBezTo>
                  <a:cubicBezTo>
                    <a:pt x="34290" y="52070"/>
                    <a:pt x="24130" y="54610"/>
                    <a:pt x="17780" y="52070"/>
                  </a:cubicBezTo>
                  <a:cubicBezTo>
                    <a:pt x="11430" y="49530"/>
                    <a:pt x="2540" y="40640"/>
                    <a:pt x="1270" y="34290"/>
                  </a:cubicBezTo>
                  <a:cubicBezTo>
                    <a:pt x="0" y="27940"/>
                    <a:pt x="6350" y="11430"/>
                    <a:pt x="6350" y="11430"/>
                  </a:cubicBezTo>
                </a:path>
              </a:pathLst>
            </a:custGeom>
            <a:solidFill>
              <a:srgbClr val="FFFFFF"/>
            </a:solidFill>
            <a:ln cap="sq">
              <a:noFill/>
              <a:prstDash val="solid"/>
              <a:miter/>
            </a:ln>
          </p:spPr>
        </p:sp>
      </p:grpSp>
      <p:grpSp>
        <p:nvGrpSpPr>
          <p:cNvPr id="208" name="Group 208"/>
          <p:cNvGrpSpPr/>
          <p:nvPr/>
        </p:nvGrpSpPr>
        <p:grpSpPr>
          <a:xfrm>
            <a:off x="2349783" y="7604209"/>
            <a:ext cx="73814" cy="72541"/>
            <a:chOff x="0" y="0"/>
            <a:chExt cx="147320" cy="144780"/>
          </a:xfrm>
        </p:grpSpPr>
        <p:sp>
          <p:nvSpPr>
            <p:cNvPr id="209" name="Freeform 209"/>
            <p:cNvSpPr/>
            <p:nvPr/>
          </p:nvSpPr>
          <p:spPr>
            <a:xfrm>
              <a:off x="46990" y="45720"/>
              <a:ext cx="49530" cy="52070"/>
            </a:xfrm>
            <a:custGeom>
              <a:avLst/>
              <a:gdLst/>
              <a:ahLst/>
              <a:cxnLst/>
              <a:rect l="l" t="t" r="r" b="b"/>
              <a:pathLst>
                <a:path w="49530" h="52070">
                  <a:moveTo>
                    <a:pt x="49530" y="16510"/>
                  </a:moveTo>
                  <a:cubicBezTo>
                    <a:pt x="27940" y="52070"/>
                    <a:pt x="7620" y="45720"/>
                    <a:pt x="3810" y="38100"/>
                  </a:cubicBezTo>
                  <a:cubicBezTo>
                    <a:pt x="0" y="30480"/>
                    <a:pt x="3810" y="10160"/>
                    <a:pt x="10160" y="5080"/>
                  </a:cubicBezTo>
                  <a:cubicBezTo>
                    <a:pt x="16510" y="0"/>
                    <a:pt x="43180" y="6350"/>
                    <a:pt x="43180" y="6350"/>
                  </a:cubicBezTo>
                </a:path>
              </a:pathLst>
            </a:custGeom>
            <a:solidFill>
              <a:srgbClr val="FFFFFF"/>
            </a:solidFill>
            <a:ln cap="sq">
              <a:noFill/>
              <a:prstDash val="solid"/>
              <a:miter/>
            </a:ln>
          </p:spPr>
        </p:sp>
      </p:grpSp>
      <p:grpSp>
        <p:nvGrpSpPr>
          <p:cNvPr id="210" name="Group 210"/>
          <p:cNvGrpSpPr/>
          <p:nvPr/>
        </p:nvGrpSpPr>
        <p:grpSpPr>
          <a:xfrm>
            <a:off x="2354237" y="7597210"/>
            <a:ext cx="76359" cy="76359"/>
            <a:chOff x="0" y="0"/>
            <a:chExt cx="152400" cy="152400"/>
          </a:xfrm>
        </p:grpSpPr>
        <p:sp>
          <p:nvSpPr>
            <p:cNvPr id="211" name="Freeform 211"/>
            <p:cNvSpPr/>
            <p:nvPr/>
          </p:nvSpPr>
          <p:spPr>
            <a:xfrm>
              <a:off x="48260" y="48260"/>
              <a:ext cx="53340" cy="54610"/>
            </a:xfrm>
            <a:custGeom>
              <a:avLst/>
              <a:gdLst/>
              <a:ahLst/>
              <a:cxnLst/>
              <a:rect l="l" t="t" r="r" b="b"/>
              <a:pathLst>
                <a:path w="53340" h="54610">
                  <a:moveTo>
                    <a:pt x="27940" y="2540"/>
                  </a:moveTo>
                  <a:cubicBezTo>
                    <a:pt x="53340" y="38100"/>
                    <a:pt x="34290" y="53340"/>
                    <a:pt x="25400" y="53340"/>
                  </a:cubicBezTo>
                  <a:cubicBezTo>
                    <a:pt x="17780" y="53340"/>
                    <a:pt x="7620" y="45720"/>
                    <a:pt x="5080" y="39370"/>
                  </a:cubicBezTo>
                  <a:cubicBezTo>
                    <a:pt x="1270" y="31750"/>
                    <a:pt x="5080" y="15240"/>
                    <a:pt x="10160" y="8890"/>
                  </a:cubicBezTo>
                  <a:cubicBezTo>
                    <a:pt x="15240" y="3810"/>
                    <a:pt x="26670" y="0"/>
                    <a:pt x="33020" y="2540"/>
                  </a:cubicBezTo>
                  <a:cubicBezTo>
                    <a:pt x="40640" y="5080"/>
                    <a:pt x="53340" y="17780"/>
                    <a:pt x="53340" y="26670"/>
                  </a:cubicBezTo>
                  <a:cubicBezTo>
                    <a:pt x="53340" y="34290"/>
                    <a:pt x="44450" y="48260"/>
                    <a:pt x="36830" y="52070"/>
                  </a:cubicBezTo>
                  <a:cubicBezTo>
                    <a:pt x="30480" y="54610"/>
                    <a:pt x="16510" y="53340"/>
                    <a:pt x="11430" y="48260"/>
                  </a:cubicBezTo>
                  <a:cubicBezTo>
                    <a:pt x="5080" y="43180"/>
                    <a:pt x="0" y="27940"/>
                    <a:pt x="2540" y="20320"/>
                  </a:cubicBezTo>
                  <a:cubicBezTo>
                    <a:pt x="5080" y="12700"/>
                    <a:pt x="25400" y="2540"/>
                    <a:pt x="25400" y="2540"/>
                  </a:cubicBezTo>
                </a:path>
              </a:pathLst>
            </a:custGeom>
            <a:solidFill>
              <a:srgbClr val="FFFFFF"/>
            </a:solidFill>
            <a:ln cap="sq">
              <a:noFill/>
              <a:prstDash val="solid"/>
              <a:miter/>
            </a:ln>
          </p:spPr>
        </p:sp>
      </p:grpSp>
      <p:grpSp>
        <p:nvGrpSpPr>
          <p:cNvPr id="212" name="Group 212"/>
          <p:cNvGrpSpPr/>
          <p:nvPr/>
        </p:nvGrpSpPr>
        <p:grpSpPr>
          <a:xfrm>
            <a:off x="2395599" y="7595937"/>
            <a:ext cx="73814" cy="72541"/>
            <a:chOff x="0" y="0"/>
            <a:chExt cx="147320" cy="144780"/>
          </a:xfrm>
        </p:grpSpPr>
        <p:sp>
          <p:nvSpPr>
            <p:cNvPr id="213" name="Freeform 213"/>
            <p:cNvSpPr/>
            <p:nvPr/>
          </p:nvSpPr>
          <p:spPr>
            <a:xfrm>
              <a:off x="45720" y="45720"/>
              <a:ext cx="50800" cy="52070"/>
            </a:xfrm>
            <a:custGeom>
              <a:avLst/>
              <a:gdLst/>
              <a:ahLst/>
              <a:cxnLst/>
              <a:rect l="l" t="t" r="r" b="b"/>
              <a:pathLst>
                <a:path w="50800" h="52070">
                  <a:moveTo>
                    <a:pt x="50800" y="16510"/>
                  </a:moveTo>
                  <a:cubicBezTo>
                    <a:pt x="29210" y="52070"/>
                    <a:pt x="10160" y="45720"/>
                    <a:pt x="5080" y="38100"/>
                  </a:cubicBezTo>
                  <a:cubicBezTo>
                    <a:pt x="0" y="30480"/>
                    <a:pt x="3810" y="10160"/>
                    <a:pt x="10160" y="5080"/>
                  </a:cubicBezTo>
                  <a:cubicBezTo>
                    <a:pt x="16510" y="0"/>
                    <a:pt x="44450" y="6350"/>
                    <a:pt x="44450" y="6350"/>
                  </a:cubicBezTo>
                </a:path>
              </a:pathLst>
            </a:custGeom>
            <a:solidFill>
              <a:srgbClr val="FFFFFF"/>
            </a:solidFill>
            <a:ln cap="sq">
              <a:noFill/>
              <a:prstDash val="solid"/>
              <a:miter/>
            </a:ln>
          </p:spPr>
        </p:sp>
      </p:grpSp>
      <p:grpSp>
        <p:nvGrpSpPr>
          <p:cNvPr id="214" name="Group 214"/>
          <p:cNvGrpSpPr/>
          <p:nvPr/>
        </p:nvGrpSpPr>
        <p:grpSpPr>
          <a:xfrm>
            <a:off x="2405143" y="7599755"/>
            <a:ext cx="73814" cy="72541"/>
            <a:chOff x="0" y="0"/>
            <a:chExt cx="147320" cy="144780"/>
          </a:xfrm>
        </p:grpSpPr>
        <p:sp>
          <p:nvSpPr>
            <p:cNvPr id="215" name="Freeform 215"/>
            <p:cNvSpPr/>
            <p:nvPr/>
          </p:nvSpPr>
          <p:spPr>
            <a:xfrm>
              <a:off x="45720" y="45720"/>
              <a:ext cx="50800" cy="52070"/>
            </a:xfrm>
            <a:custGeom>
              <a:avLst/>
              <a:gdLst/>
              <a:ahLst/>
              <a:cxnLst/>
              <a:rect l="l" t="t" r="r" b="b"/>
              <a:pathLst>
                <a:path w="50800" h="52070">
                  <a:moveTo>
                    <a:pt x="50800" y="17780"/>
                  </a:moveTo>
                  <a:cubicBezTo>
                    <a:pt x="29210" y="52070"/>
                    <a:pt x="10160" y="45720"/>
                    <a:pt x="5080" y="38100"/>
                  </a:cubicBezTo>
                  <a:cubicBezTo>
                    <a:pt x="0" y="30480"/>
                    <a:pt x="3810" y="10160"/>
                    <a:pt x="10160" y="5080"/>
                  </a:cubicBezTo>
                  <a:cubicBezTo>
                    <a:pt x="16510" y="0"/>
                    <a:pt x="44450" y="7620"/>
                    <a:pt x="44450" y="7620"/>
                  </a:cubicBezTo>
                </a:path>
              </a:pathLst>
            </a:custGeom>
            <a:solidFill>
              <a:srgbClr val="FFFFFF"/>
            </a:solidFill>
            <a:ln cap="sq">
              <a:noFill/>
              <a:prstDash val="solid"/>
              <a:miter/>
            </a:ln>
          </p:spPr>
        </p:sp>
      </p:grpSp>
      <p:grpSp>
        <p:nvGrpSpPr>
          <p:cNvPr id="216" name="Group 216"/>
          <p:cNvGrpSpPr/>
          <p:nvPr/>
        </p:nvGrpSpPr>
        <p:grpSpPr>
          <a:xfrm>
            <a:off x="2358055" y="7583847"/>
            <a:ext cx="108176" cy="83359"/>
            <a:chOff x="0" y="0"/>
            <a:chExt cx="215900" cy="166370"/>
          </a:xfrm>
        </p:grpSpPr>
        <p:sp>
          <p:nvSpPr>
            <p:cNvPr id="217" name="Freeform 217"/>
            <p:cNvSpPr/>
            <p:nvPr/>
          </p:nvSpPr>
          <p:spPr>
            <a:xfrm>
              <a:off x="49530" y="43180"/>
              <a:ext cx="116840" cy="74930"/>
            </a:xfrm>
            <a:custGeom>
              <a:avLst/>
              <a:gdLst/>
              <a:ahLst/>
              <a:cxnLst/>
              <a:rect l="l" t="t" r="r" b="b"/>
              <a:pathLst>
                <a:path w="116840" h="74930">
                  <a:moveTo>
                    <a:pt x="91440" y="58420"/>
                  </a:moveTo>
                  <a:cubicBezTo>
                    <a:pt x="7620" y="66040"/>
                    <a:pt x="1270" y="52070"/>
                    <a:pt x="2540" y="43180"/>
                  </a:cubicBezTo>
                  <a:cubicBezTo>
                    <a:pt x="3810" y="35560"/>
                    <a:pt x="16510" y="22860"/>
                    <a:pt x="24130" y="21590"/>
                  </a:cubicBezTo>
                  <a:cubicBezTo>
                    <a:pt x="31750" y="20320"/>
                    <a:pt x="43180" y="24130"/>
                    <a:pt x="46990" y="30480"/>
                  </a:cubicBezTo>
                  <a:cubicBezTo>
                    <a:pt x="52070" y="36830"/>
                    <a:pt x="54610" y="55880"/>
                    <a:pt x="49530" y="62230"/>
                  </a:cubicBezTo>
                  <a:cubicBezTo>
                    <a:pt x="44450" y="68580"/>
                    <a:pt x="27940" y="74930"/>
                    <a:pt x="20320" y="72390"/>
                  </a:cubicBezTo>
                  <a:cubicBezTo>
                    <a:pt x="12700" y="69850"/>
                    <a:pt x="2540" y="54610"/>
                    <a:pt x="1270" y="46990"/>
                  </a:cubicBezTo>
                  <a:cubicBezTo>
                    <a:pt x="0" y="40640"/>
                    <a:pt x="2540" y="35560"/>
                    <a:pt x="7620" y="30480"/>
                  </a:cubicBezTo>
                  <a:cubicBezTo>
                    <a:pt x="20320" y="19050"/>
                    <a:pt x="77470" y="0"/>
                    <a:pt x="95250" y="7620"/>
                  </a:cubicBezTo>
                  <a:cubicBezTo>
                    <a:pt x="106680" y="12700"/>
                    <a:pt x="116840" y="31750"/>
                    <a:pt x="115570" y="40640"/>
                  </a:cubicBezTo>
                  <a:cubicBezTo>
                    <a:pt x="114300" y="48260"/>
                    <a:pt x="91440" y="58420"/>
                    <a:pt x="91440" y="58420"/>
                  </a:cubicBezTo>
                </a:path>
              </a:pathLst>
            </a:custGeom>
            <a:solidFill>
              <a:srgbClr val="FFFFFF"/>
            </a:solidFill>
            <a:ln cap="sq">
              <a:noFill/>
              <a:prstDash val="solid"/>
              <a:miter/>
            </a:ln>
          </p:spPr>
        </p:sp>
      </p:grpSp>
      <p:grpSp>
        <p:nvGrpSpPr>
          <p:cNvPr id="218" name="Group 218"/>
          <p:cNvGrpSpPr/>
          <p:nvPr/>
        </p:nvGrpSpPr>
        <p:grpSpPr>
          <a:xfrm>
            <a:off x="2414688" y="7599119"/>
            <a:ext cx="73814" cy="72541"/>
            <a:chOff x="0" y="0"/>
            <a:chExt cx="147320" cy="144780"/>
          </a:xfrm>
        </p:grpSpPr>
        <p:sp>
          <p:nvSpPr>
            <p:cNvPr id="219" name="Freeform 219"/>
            <p:cNvSpPr/>
            <p:nvPr/>
          </p:nvSpPr>
          <p:spPr>
            <a:xfrm>
              <a:off x="46990" y="45720"/>
              <a:ext cx="49530" cy="52070"/>
            </a:xfrm>
            <a:custGeom>
              <a:avLst/>
              <a:gdLst/>
              <a:ahLst/>
              <a:cxnLst/>
              <a:rect l="l" t="t" r="r" b="b"/>
              <a:pathLst>
                <a:path w="49530" h="52070">
                  <a:moveTo>
                    <a:pt x="49530" y="16510"/>
                  </a:moveTo>
                  <a:cubicBezTo>
                    <a:pt x="27940" y="52070"/>
                    <a:pt x="7620" y="45720"/>
                    <a:pt x="3810" y="38100"/>
                  </a:cubicBezTo>
                  <a:cubicBezTo>
                    <a:pt x="0" y="30480"/>
                    <a:pt x="3810" y="10160"/>
                    <a:pt x="10160" y="5080"/>
                  </a:cubicBezTo>
                  <a:cubicBezTo>
                    <a:pt x="16510" y="0"/>
                    <a:pt x="43180" y="6350"/>
                    <a:pt x="43180" y="6350"/>
                  </a:cubicBezTo>
                </a:path>
              </a:pathLst>
            </a:custGeom>
            <a:solidFill>
              <a:srgbClr val="FFFFFF"/>
            </a:solidFill>
            <a:ln cap="sq">
              <a:noFill/>
              <a:prstDash val="solid"/>
              <a:miter/>
            </a:ln>
          </p:spPr>
        </p:sp>
      </p:grpSp>
      <p:grpSp>
        <p:nvGrpSpPr>
          <p:cNvPr id="220" name="Group 220"/>
          <p:cNvGrpSpPr/>
          <p:nvPr/>
        </p:nvGrpSpPr>
        <p:grpSpPr>
          <a:xfrm>
            <a:off x="2368873" y="7576847"/>
            <a:ext cx="89086" cy="100540"/>
            <a:chOff x="0" y="0"/>
            <a:chExt cx="177800" cy="200660"/>
          </a:xfrm>
        </p:grpSpPr>
        <p:sp>
          <p:nvSpPr>
            <p:cNvPr id="221" name="Freeform 221"/>
            <p:cNvSpPr/>
            <p:nvPr/>
          </p:nvSpPr>
          <p:spPr>
            <a:xfrm>
              <a:off x="50800" y="48260"/>
              <a:ext cx="77470" cy="104140"/>
            </a:xfrm>
            <a:custGeom>
              <a:avLst/>
              <a:gdLst/>
              <a:ahLst/>
              <a:cxnLst/>
              <a:rect l="l" t="t" r="r" b="b"/>
              <a:pathLst>
                <a:path w="77470" h="104140">
                  <a:moveTo>
                    <a:pt x="0" y="87630"/>
                  </a:moveTo>
                  <a:cubicBezTo>
                    <a:pt x="60960" y="0"/>
                    <a:pt x="69850" y="1270"/>
                    <a:pt x="73660" y="3810"/>
                  </a:cubicBezTo>
                  <a:cubicBezTo>
                    <a:pt x="76200" y="6350"/>
                    <a:pt x="77470" y="15240"/>
                    <a:pt x="74930" y="19050"/>
                  </a:cubicBezTo>
                  <a:cubicBezTo>
                    <a:pt x="72390" y="22860"/>
                    <a:pt x="60960" y="26670"/>
                    <a:pt x="57150" y="24130"/>
                  </a:cubicBezTo>
                  <a:cubicBezTo>
                    <a:pt x="53340" y="21590"/>
                    <a:pt x="50800" y="8890"/>
                    <a:pt x="53340" y="5080"/>
                  </a:cubicBezTo>
                  <a:cubicBezTo>
                    <a:pt x="55880" y="1270"/>
                    <a:pt x="68580" y="0"/>
                    <a:pt x="72390" y="2540"/>
                  </a:cubicBezTo>
                  <a:cubicBezTo>
                    <a:pt x="76200" y="5080"/>
                    <a:pt x="77470" y="11430"/>
                    <a:pt x="76200" y="17780"/>
                  </a:cubicBezTo>
                  <a:cubicBezTo>
                    <a:pt x="73660" y="34290"/>
                    <a:pt x="36830" y="90170"/>
                    <a:pt x="22860" y="99060"/>
                  </a:cubicBezTo>
                  <a:cubicBezTo>
                    <a:pt x="16510" y="102870"/>
                    <a:pt x="10160" y="104140"/>
                    <a:pt x="6350" y="101600"/>
                  </a:cubicBezTo>
                  <a:cubicBezTo>
                    <a:pt x="2540" y="99060"/>
                    <a:pt x="0" y="87630"/>
                    <a:pt x="0" y="87630"/>
                  </a:cubicBezTo>
                </a:path>
              </a:pathLst>
            </a:custGeom>
            <a:solidFill>
              <a:srgbClr val="68C1EE"/>
            </a:solidFill>
            <a:ln cap="sq">
              <a:noFill/>
              <a:prstDash val="solid"/>
              <a:miter/>
            </a:ln>
          </p:spPr>
        </p:sp>
      </p:grpSp>
      <p:grpSp>
        <p:nvGrpSpPr>
          <p:cNvPr id="222" name="Group 222"/>
          <p:cNvGrpSpPr/>
          <p:nvPr/>
        </p:nvGrpSpPr>
        <p:grpSpPr>
          <a:xfrm>
            <a:off x="2415325" y="7614391"/>
            <a:ext cx="86541" cy="83995"/>
            <a:chOff x="0" y="0"/>
            <a:chExt cx="172720" cy="167640"/>
          </a:xfrm>
        </p:grpSpPr>
        <p:sp>
          <p:nvSpPr>
            <p:cNvPr id="223" name="Freeform 223"/>
            <p:cNvSpPr/>
            <p:nvPr/>
          </p:nvSpPr>
          <p:spPr>
            <a:xfrm>
              <a:off x="48260" y="48260"/>
              <a:ext cx="76200" cy="69850"/>
            </a:xfrm>
            <a:custGeom>
              <a:avLst/>
              <a:gdLst/>
              <a:ahLst/>
              <a:cxnLst/>
              <a:rect l="l" t="t" r="r" b="b"/>
              <a:pathLst>
                <a:path w="76200" h="69850">
                  <a:moveTo>
                    <a:pt x="22860" y="3810"/>
                  </a:moveTo>
                  <a:cubicBezTo>
                    <a:pt x="74930" y="58420"/>
                    <a:pt x="72390" y="66040"/>
                    <a:pt x="69850" y="67310"/>
                  </a:cubicBezTo>
                  <a:cubicBezTo>
                    <a:pt x="66040" y="68580"/>
                    <a:pt x="49530" y="57150"/>
                    <a:pt x="49530" y="53340"/>
                  </a:cubicBezTo>
                  <a:cubicBezTo>
                    <a:pt x="49530" y="50800"/>
                    <a:pt x="67310" y="45720"/>
                    <a:pt x="71120" y="48260"/>
                  </a:cubicBezTo>
                  <a:cubicBezTo>
                    <a:pt x="74930" y="50800"/>
                    <a:pt x="76200" y="59690"/>
                    <a:pt x="73660" y="63500"/>
                  </a:cubicBezTo>
                  <a:cubicBezTo>
                    <a:pt x="71120" y="67310"/>
                    <a:pt x="62230" y="69850"/>
                    <a:pt x="55880" y="68580"/>
                  </a:cubicBezTo>
                  <a:cubicBezTo>
                    <a:pt x="41910" y="64770"/>
                    <a:pt x="6350" y="31750"/>
                    <a:pt x="2540" y="19050"/>
                  </a:cubicBezTo>
                  <a:cubicBezTo>
                    <a:pt x="0" y="12700"/>
                    <a:pt x="2540" y="5080"/>
                    <a:pt x="6350" y="2540"/>
                  </a:cubicBezTo>
                  <a:cubicBezTo>
                    <a:pt x="10160" y="0"/>
                    <a:pt x="22860" y="3810"/>
                    <a:pt x="22860" y="3810"/>
                  </a:cubicBezTo>
                </a:path>
              </a:pathLst>
            </a:custGeom>
            <a:solidFill>
              <a:srgbClr val="68B2EE"/>
            </a:solidFill>
            <a:ln cap="sq">
              <a:noFill/>
              <a:prstDash val="solid"/>
              <a:miter/>
            </a:ln>
          </p:spPr>
        </p:sp>
      </p:grpSp>
      <p:grpSp>
        <p:nvGrpSpPr>
          <p:cNvPr id="224" name="Group 224"/>
          <p:cNvGrpSpPr/>
          <p:nvPr/>
        </p:nvGrpSpPr>
        <p:grpSpPr>
          <a:xfrm>
            <a:off x="2345329" y="7553940"/>
            <a:ext cx="167354" cy="175627"/>
            <a:chOff x="0" y="0"/>
            <a:chExt cx="334010" cy="350520"/>
          </a:xfrm>
        </p:grpSpPr>
        <p:sp>
          <p:nvSpPr>
            <p:cNvPr id="225" name="Freeform 225"/>
            <p:cNvSpPr/>
            <p:nvPr/>
          </p:nvSpPr>
          <p:spPr>
            <a:xfrm>
              <a:off x="44450" y="48260"/>
              <a:ext cx="241300" cy="252730"/>
            </a:xfrm>
            <a:custGeom>
              <a:avLst/>
              <a:gdLst/>
              <a:ahLst/>
              <a:cxnLst/>
              <a:rect l="l" t="t" r="r" b="b"/>
              <a:pathLst>
                <a:path w="241300" h="252730">
                  <a:moveTo>
                    <a:pt x="68580" y="30480"/>
                  </a:moveTo>
                  <a:cubicBezTo>
                    <a:pt x="177800" y="143510"/>
                    <a:pt x="205740" y="182880"/>
                    <a:pt x="210820" y="207010"/>
                  </a:cubicBezTo>
                  <a:cubicBezTo>
                    <a:pt x="214630" y="220980"/>
                    <a:pt x="213360" y="236220"/>
                    <a:pt x="207010" y="243840"/>
                  </a:cubicBezTo>
                  <a:cubicBezTo>
                    <a:pt x="201930" y="250190"/>
                    <a:pt x="189230" y="252730"/>
                    <a:pt x="181610" y="251460"/>
                  </a:cubicBezTo>
                  <a:cubicBezTo>
                    <a:pt x="175260" y="250190"/>
                    <a:pt x="170180" y="247650"/>
                    <a:pt x="165100" y="240030"/>
                  </a:cubicBezTo>
                  <a:cubicBezTo>
                    <a:pt x="153670" y="224790"/>
                    <a:pt x="148590" y="172720"/>
                    <a:pt x="135890" y="144780"/>
                  </a:cubicBezTo>
                  <a:cubicBezTo>
                    <a:pt x="124460" y="120650"/>
                    <a:pt x="96520" y="97790"/>
                    <a:pt x="95250" y="80010"/>
                  </a:cubicBezTo>
                  <a:cubicBezTo>
                    <a:pt x="93980" y="68580"/>
                    <a:pt x="100330" y="57150"/>
                    <a:pt x="106680" y="52070"/>
                  </a:cubicBezTo>
                  <a:cubicBezTo>
                    <a:pt x="113030" y="48260"/>
                    <a:pt x="121920" y="45720"/>
                    <a:pt x="130810" y="49530"/>
                  </a:cubicBezTo>
                  <a:cubicBezTo>
                    <a:pt x="153670" y="60960"/>
                    <a:pt x="213360" y="153670"/>
                    <a:pt x="214630" y="182880"/>
                  </a:cubicBezTo>
                  <a:cubicBezTo>
                    <a:pt x="215900" y="196850"/>
                    <a:pt x="207010" y="210820"/>
                    <a:pt x="199390" y="214630"/>
                  </a:cubicBezTo>
                  <a:cubicBezTo>
                    <a:pt x="191770" y="218440"/>
                    <a:pt x="172720" y="210820"/>
                    <a:pt x="166370" y="201930"/>
                  </a:cubicBezTo>
                  <a:cubicBezTo>
                    <a:pt x="160020" y="193040"/>
                    <a:pt x="158750" y="167640"/>
                    <a:pt x="165100" y="158750"/>
                  </a:cubicBezTo>
                  <a:cubicBezTo>
                    <a:pt x="170180" y="151130"/>
                    <a:pt x="184150" y="147320"/>
                    <a:pt x="194310" y="149860"/>
                  </a:cubicBezTo>
                  <a:cubicBezTo>
                    <a:pt x="208280" y="152400"/>
                    <a:pt x="233680" y="173990"/>
                    <a:pt x="237490" y="187960"/>
                  </a:cubicBezTo>
                  <a:cubicBezTo>
                    <a:pt x="240030" y="199390"/>
                    <a:pt x="234950" y="217170"/>
                    <a:pt x="227330" y="222250"/>
                  </a:cubicBezTo>
                  <a:cubicBezTo>
                    <a:pt x="220980" y="227330"/>
                    <a:pt x="207010" y="227330"/>
                    <a:pt x="196850" y="222250"/>
                  </a:cubicBezTo>
                  <a:cubicBezTo>
                    <a:pt x="177800" y="213360"/>
                    <a:pt x="160020" y="166370"/>
                    <a:pt x="137160" y="146050"/>
                  </a:cubicBezTo>
                  <a:cubicBezTo>
                    <a:pt x="116840" y="127000"/>
                    <a:pt x="76200" y="99060"/>
                    <a:pt x="69850" y="102870"/>
                  </a:cubicBezTo>
                  <a:cubicBezTo>
                    <a:pt x="66040" y="105410"/>
                    <a:pt x="78740" y="127000"/>
                    <a:pt x="76200" y="128270"/>
                  </a:cubicBezTo>
                  <a:cubicBezTo>
                    <a:pt x="73660" y="129540"/>
                    <a:pt x="62230" y="114300"/>
                    <a:pt x="54610" y="113030"/>
                  </a:cubicBezTo>
                  <a:cubicBezTo>
                    <a:pt x="48260" y="111760"/>
                    <a:pt x="38100" y="120650"/>
                    <a:pt x="36830" y="119380"/>
                  </a:cubicBezTo>
                  <a:cubicBezTo>
                    <a:pt x="35560" y="118110"/>
                    <a:pt x="41910" y="105410"/>
                    <a:pt x="46990" y="101600"/>
                  </a:cubicBezTo>
                  <a:cubicBezTo>
                    <a:pt x="54610" y="97790"/>
                    <a:pt x="71120" y="95250"/>
                    <a:pt x="78740" y="100330"/>
                  </a:cubicBezTo>
                  <a:cubicBezTo>
                    <a:pt x="86360" y="105410"/>
                    <a:pt x="93980" y="120650"/>
                    <a:pt x="91440" y="129540"/>
                  </a:cubicBezTo>
                  <a:cubicBezTo>
                    <a:pt x="88900" y="138430"/>
                    <a:pt x="67310" y="153670"/>
                    <a:pt x="57150" y="152400"/>
                  </a:cubicBezTo>
                  <a:cubicBezTo>
                    <a:pt x="46990" y="151130"/>
                    <a:pt x="31750" y="137160"/>
                    <a:pt x="30480" y="124460"/>
                  </a:cubicBezTo>
                  <a:cubicBezTo>
                    <a:pt x="27940" y="101600"/>
                    <a:pt x="68580" y="35560"/>
                    <a:pt x="88900" y="22860"/>
                  </a:cubicBezTo>
                  <a:cubicBezTo>
                    <a:pt x="99060" y="16510"/>
                    <a:pt x="113030" y="16510"/>
                    <a:pt x="120650" y="20320"/>
                  </a:cubicBezTo>
                  <a:cubicBezTo>
                    <a:pt x="128270" y="24130"/>
                    <a:pt x="133350" y="31750"/>
                    <a:pt x="135890" y="41910"/>
                  </a:cubicBezTo>
                  <a:cubicBezTo>
                    <a:pt x="139700" y="58420"/>
                    <a:pt x="132080" y="99060"/>
                    <a:pt x="121920" y="113030"/>
                  </a:cubicBezTo>
                  <a:cubicBezTo>
                    <a:pt x="115570" y="123190"/>
                    <a:pt x="102870" y="129540"/>
                    <a:pt x="93980" y="129540"/>
                  </a:cubicBezTo>
                  <a:cubicBezTo>
                    <a:pt x="83820" y="129540"/>
                    <a:pt x="63500" y="111760"/>
                    <a:pt x="64770" y="109220"/>
                  </a:cubicBezTo>
                  <a:cubicBezTo>
                    <a:pt x="66040" y="105410"/>
                    <a:pt x="113030" y="106680"/>
                    <a:pt x="115570" y="114300"/>
                  </a:cubicBezTo>
                  <a:cubicBezTo>
                    <a:pt x="118110" y="121920"/>
                    <a:pt x="86360" y="148590"/>
                    <a:pt x="72390" y="157480"/>
                  </a:cubicBezTo>
                  <a:cubicBezTo>
                    <a:pt x="62230" y="163830"/>
                    <a:pt x="54610" y="167640"/>
                    <a:pt x="44450" y="168910"/>
                  </a:cubicBezTo>
                  <a:cubicBezTo>
                    <a:pt x="33020" y="170180"/>
                    <a:pt x="12700" y="167640"/>
                    <a:pt x="6350" y="160020"/>
                  </a:cubicBezTo>
                  <a:cubicBezTo>
                    <a:pt x="0" y="151130"/>
                    <a:pt x="0" y="132080"/>
                    <a:pt x="6350" y="118110"/>
                  </a:cubicBezTo>
                  <a:cubicBezTo>
                    <a:pt x="15240" y="97790"/>
                    <a:pt x="55880" y="73660"/>
                    <a:pt x="68580" y="53340"/>
                  </a:cubicBezTo>
                  <a:cubicBezTo>
                    <a:pt x="77470" y="39370"/>
                    <a:pt x="74930" y="22860"/>
                    <a:pt x="83820" y="15240"/>
                  </a:cubicBezTo>
                  <a:cubicBezTo>
                    <a:pt x="91440" y="7620"/>
                    <a:pt x="105410" y="0"/>
                    <a:pt x="115570" y="3810"/>
                  </a:cubicBezTo>
                  <a:cubicBezTo>
                    <a:pt x="129540" y="8890"/>
                    <a:pt x="147320" y="40640"/>
                    <a:pt x="151130" y="66040"/>
                  </a:cubicBezTo>
                  <a:cubicBezTo>
                    <a:pt x="156210" y="100330"/>
                    <a:pt x="133350" y="172720"/>
                    <a:pt x="116840" y="194310"/>
                  </a:cubicBezTo>
                  <a:cubicBezTo>
                    <a:pt x="107950" y="205740"/>
                    <a:pt x="96520" y="212090"/>
                    <a:pt x="86360" y="210820"/>
                  </a:cubicBezTo>
                  <a:cubicBezTo>
                    <a:pt x="73660" y="209550"/>
                    <a:pt x="59690" y="189230"/>
                    <a:pt x="48260" y="172720"/>
                  </a:cubicBezTo>
                  <a:cubicBezTo>
                    <a:pt x="34290" y="152400"/>
                    <a:pt x="13970" y="116840"/>
                    <a:pt x="16510" y="97790"/>
                  </a:cubicBezTo>
                  <a:cubicBezTo>
                    <a:pt x="17780" y="83820"/>
                    <a:pt x="33020" y="64770"/>
                    <a:pt x="43180" y="63500"/>
                  </a:cubicBezTo>
                  <a:cubicBezTo>
                    <a:pt x="52070" y="62230"/>
                    <a:pt x="64770" y="71120"/>
                    <a:pt x="71120" y="81280"/>
                  </a:cubicBezTo>
                  <a:cubicBezTo>
                    <a:pt x="81280" y="99060"/>
                    <a:pt x="81280" y="158750"/>
                    <a:pt x="73660" y="177800"/>
                  </a:cubicBezTo>
                  <a:cubicBezTo>
                    <a:pt x="69850" y="187960"/>
                    <a:pt x="63500" y="195580"/>
                    <a:pt x="55880" y="198120"/>
                  </a:cubicBezTo>
                  <a:cubicBezTo>
                    <a:pt x="46990" y="200660"/>
                    <a:pt x="31750" y="198120"/>
                    <a:pt x="24130" y="190500"/>
                  </a:cubicBezTo>
                  <a:cubicBezTo>
                    <a:pt x="13970" y="180340"/>
                    <a:pt x="6350" y="151130"/>
                    <a:pt x="10160" y="137160"/>
                  </a:cubicBezTo>
                  <a:cubicBezTo>
                    <a:pt x="12700" y="127000"/>
                    <a:pt x="22860" y="115570"/>
                    <a:pt x="31750" y="113030"/>
                  </a:cubicBezTo>
                  <a:cubicBezTo>
                    <a:pt x="40640" y="110490"/>
                    <a:pt x="55880" y="115570"/>
                    <a:pt x="62230" y="124460"/>
                  </a:cubicBezTo>
                  <a:cubicBezTo>
                    <a:pt x="71120" y="135890"/>
                    <a:pt x="74930" y="175260"/>
                    <a:pt x="68580" y="187960"/>
                  </a:cubicBezTo>
                  <a:cubicBezTo>
                    <a:pt x="64770" y="196850"/>
                    <a:pt x="54610" y="201930"/>
                    <a:pt x="46990" y="203200"/>
                  </a:cubicBezTo>
                  <a:cubicBezTo>
                    <a:pt x="38100" y="204470"/>
                    <a:pt x="22860" y="196850"/>
                    <a:pt x="17780" y="189230"/>
                  </a:cubicBezTo>
                  <a:cubicBezTo>
                    <a:pt x="13970" y="181610"/>
                    <a:pt x="15240" y="167640"/>
                    <a:pt x="19050" y="160020"/>
                  </a:cubicBezTo>
                  <a:cubicBezTo>
                    <a:pt x="22860" y="153670"/>
                    <a:pt x="34290" y="146050"/>
                    <a:pt x="41910" y="146050"/>
                  </a:cubicBezTo>
                  <a:cubicBezTo>
                    <a:pt x="49530" y="146050"/>
                    <a:pt x="60960" y="151130"/>
                    <a:pt x="66040" y="157480"/>
                  </a:cubicBezTo>
                  <a:cubicBezTo>
                    <a:pt x="71120" y="163830"/>
                    <a:pt x="72390" y="176530"/>
                    <a:pt x="69850" y="184150"/>
                  </a:cubicBezTo>
                  <a:cubicBezTo>
                    <a:pt x="67310" y="191770"/>
                    <a:pt x="58420" y="200660"/>
                    <a:pt x="50800" y="203200"/>
                  </a:cubicBezTo>
                  <a:cubicBezTo>
                    <a:pt x="43180" y="205740"/>
                    <a:pt x="30480" y="201930"/>
                    <a:pt x="24130" y="196850"/>
                  </a:cubicBezTo>
                  <a:cubicBezTo>
                    <a:pt x="17780" y="191770"/>
                    <a:pt x="12700" y="180340"/>
                    <a:pt x="13970" y="172720"/>
                  </a:cubicBezTo>
                  <a:cubicBezTo>
                    <a:pt x="15240" y="165100"/>
                    <a:pt x="21590" y="153670"/>
                    <a:pt x="29210" y="149860"/>
                  </a:cubicBezTo>
                  <a:cubicBezTo>
                    <a:pt x="38100" y="146050"/>
                    <a:pt x="57150" y="148590"/>
                    <a:pt x="63500" y="154940"/>
                  </a:cubicBezTo>
                  <a:cubicBezTo>
                    <a:pt x="69850" y="160020"/>
                    <a:pt x="73660" y="173990"/>
                    <a:pt x="71120" y="181610"/>
                  </a:cubicBezTo>
                  <a:cubicBezTo>
                    <a:pt x="68580" y="190500"/>
                    <a:pt x="55880" y="201930"/>
                    <a:pt x="46990" y="203200"/>
                  </a:cubicBezTo>
                  <a:cubicBezTo>
                    <a:pt x="38100" y="204470"/>
                    <a:pt x="24130" y="198120"/>
                    <a:pt x="17780" y="189230"/>
                  </a:cubicBezTo>
                  <a:cubicBezTo>
                    <a:pt x="10160" y="177800"/>
                    <a:pt x="6350" y="151130"/>
                    <a:pt x="10160" y="137160"/>
                  </a:cubicBezTo>
                  <a:cubicBezTo>
                    <a:pt x="12700" y="127000"/>
                    <a:pt x="22860" y="115570"/>
                    <a:pt x="31750" y="113030"/>
                  </a:cubicBezTo>
                  <a:cubicBezTo>
                    <a:pt x="40640" y="110490"/>
                    <a:pt x="54610" y="116840"/>
                    <a:pt x="62230" y="124460"/>
                  </a:cubicBezTo>
                  <a:cubicBezTo>
                    <a:pt x="71120" y="134620"/>
                    <a:pt x="77470" y="165100"/>
                    <a:pt x="73660" y="177800"/>
                  </a:cubicBezTo>
                  <a:cubicBezTo>
                    <a:pt x="69850" y="187960"/>
                    <a:pt x="58420" y="199390"/>
                    <a:pt x="49530" y="199390"/>
                  </a:cubicBezTo>
                  <a:cubicBezTo>
                    <a:pt x="39370" y="200660"/>
                    <a:pt x="24130" y="190500"/>
                    <a:pt x="17780" y="177800"/>
                  </a:cubicBezTo>
                  <a:cubicBezTo>
                    <a:pt x="7620" y="158750"/>
                    <a:pt x="8890" y="102870"/>
                    <a:pt x="17780" y="83820"/>
                  </a:cubicBezTo>
                  <a:cubicBezTo>
                    <a:pt x="22860" y="72390"/>
                    <a:pt x="34290" y="63500"/>
                    <a:pt x="43180" y="63500"/>
                  </a:cubicBezTo>
                  <a:cubicBezTo>
                    <a:pt x="52070" y="63500"/>
                    <a:pt x="62230" y="71120"/>
                    <a:pt x="71120" y="81280"/>
                  </a:cubicBezTo>
                  <a:cubicBezTo>
                    <a:pt x="87630" y="101600"/>
                    <a:pt x="124460" y="173990"/>
                    <a:pt x="116840" y="194310"/>
                  </a:cubicBezTo>
                  <a:cubicBezTo>
                    <a:pt x="113030" y="204470"/>
                    <a:pt x="95250" y="212090"/>
                    <a:pt x="86360" y="210820"/>
                  </a:cubicBezTo>
                  <a:cubicBezTo>
                    <a:pt x="77470" y="209550"/>
                    <a:pt x="64770" y="199390"/>
                    <a:pt x="60960" y="187960"/>
                  </a:cubicBezTo>
                  <a:cubicBezTo>
                    <a:pt x="54610" y="167640"/>
                    <a:pt x="90170" y="115570"/>
                    <a:pt x="91440" y="86360"/>
                  </a:cubicBezTo>
                  <a:cubicBezTo>
                    <a:pt x="92710" y="64770"/>
                    <a:pt x="73660" y="43180"/>
                    <a:pt x="78740" y="29210"/>
                  </a:cubicBezTo>
                  <a:cubicBezTo>
                    <a:pt x="82550" y="17780"/>
                    <a:pt x="100330" y="3810"/>
                    <a:pt x="109220" y="2540"/>
                  </a:cubicBezTo>
                  <a:cubicBezTo>
                    <a:pt x="115570" y="1270"/>
                    <a:pt x="123190" y="5080"/>
                    <a:pt x="128270" y="10160"/>
                  </a:cubicBezTo>
                  <a:cubicBezTo>
                    <a:pt x="133350" y="15240"/>
                    <a:pt x="139700" y="25400"/>
                    <a:pt x="138430" y="36830"/>
                  </a:cubicBezTo>
                  <a:cubicBezTo>
                    <a:pt x="137160" y="55880"/>
                    <a:pt x="111760" y="91440"/>
                    <a:pt x="96520" y="110490"/>
                  </a:cubicBezTo>
                  <a:cubicBezTo>
                    <a:pt x="83820" y="127000"/>
                    <a:pt x="64770" y="149860"/>
                    <a:pt x="54610" y="148590"/>
                  </a:cubicBezTo>
                  <a:cubicBezTo>
                    <a:pt x="48260" y="147320"/>
                    <a:pt x="48260" y="127000"/>
                    <a:pt x="40640" y="123190"/>
                  </a:cubicBezTo>
                  <a:cubicBezTo>
                    <a:pt x="34290" y="119380"/>
                    <a:pt x="13970" y="124460"/>
                    <a:pt x="13970" y="123190"/>
                  </a:cubicBezTo>
                  <a:cubicBezTo>
                    <a:pt x="13970" y="121920"/>
                    <a:pt x="33020" y="120650"/>
                    <a:pt x="41910" y="115570"/>
                  </a:cubicBezTo>
                  <a:cubicBezTo>
                    <a:pt x="52070" y="109220"/>
                    <a:pt x="55880" y="90170"/>
                    <a:pt x="67310" y="85090"/>
                  </a:cubicBezTo>
                  <a:cubicBezTo>
                    <a:pt x="78740" y="80010"/>
                    <a:pt x="111760" y="88900"/>
                    <a:pt x="111760" y="88900"/>
                  </a:cubicBezTo>
                  <a:cubicBezTo>
                    <a:pt x="111760" y="88900"/>
                    <a:pt x="80010" y="90170"/>
                    <a:pt x="74930" y="82550"/>
                  </a:cubicBezTo>
                  <a:cubicBezTo>
                    <a:pt x="68580" y="72390"/>
                    <a:pt x="78740" y="31750"/>
                    <a:pt x="88900" y="22860"/>
                  </a:cubicBezTo>
                  <a:cubicBezTo>
                    <a:pt x="95250" y="16510"/>
                    <a:pt x="106680" y="15240"/>
                    <a:pt x="114300" y="17780"/>
                  </a:cubicBezTo>
                  <a:cubicBezTo>
                    <a:pt x="123190" y="21590"/>
                    <a:pt x="135890" y="35560"/>
                    <a:pt x="135890" y="48260"/>
                  </a:cubicBezTo>
                  <a:cubicBezTo>
                    <a:pt x="135890" y="67310"/>
                    <a:pt x="101600" y="119380"/>
                    <a:pt x="86360" y="121920"/>
                  </a:cubicBezTo>
                  <a:cubicBezTo>
                    <a:pt x="77470" y="123190"/>
                    <a:pt x="71120" y="105410"/>
                    <a:pt x="62230" y="105410"/>
                  </a:cubicBezTo>
                  <a:cubicBezTo>
                    <a:pt x="54610" y="105410"/>
                    <a:pt x="38100" y="120650"/>
                    <a:pt x="36830" y="119380"/>
                  </a:cubicBezTo>
                  <a:cubicBezTo>
                    <a:pt x="35560" y="118110"/>
                    <a:pt x="41910" y="105410"/>
                    <a:pt x="46990" y="101600"/>
                  </a:cubicBezTo>
                  <a:cubicBezTo>
                    <a:pt x="54610" y="97790"/>
                    <a:pt x="71120" y="96520"/>
                    <a:pt x="78740" y="100330"/>
                  </a:cubicBezTo>
                  <a:cubicBezTo>
                    <a:pt x="86360" y="104140"/>
                    <a:pt x="91440" y="115570"/>
                    <a:pt x="92710" y="123190"/>
                  </a:cubicBezTo>
                  <a:cubicBezTo>
                    <a:pt x="93980" y="132080"/>
                    <a:pt x="92710" y="143510"/>
                    <a:pt x="86360" y="149860"/>
                  </a:cubicBezTo>
                  <a:cubicBezTo>
                    <a:pt x="78740" y="157480"/>
                    <a:pt x="57150" y="165100"/>
                    <a:pt x="46990" y="162560"/>
                  </a:cubicBezTo>
                  <a:cubicBezTo>
                    <a:pt x="38100" y="161290"/>
                    <a:pt x="29210" y="153670"/>
                    <a:pt x="25400" y="143510"/>
                  </a:cubicBezTo>
                  <a:cubicBezTo>
                    <a:pt x="19050" y="128270"/>
                    <a:pt x="17780" y="91440"/>
                    <a:pt x="25400" y="74930"/>
                  </a:cubicBezTo>
                  <a:cubicBezTo>
                    <a:pt x="31750" y="62230"/>
                    <a:pt x="44450" y="49530"/>
                    <a:pt x="55880" y="46990"/>
                  </a:cubicBezTo>
                  <a:cubicBezTo>
                    <a:pt x="67310" y="44450"/>
                    <a:pt x="80010" y="49530"/>
                    <a:pt x="95250" y="57150"/>
                  </a:cubicBezTo>
                  <a:cubicBezTo>
                    <a:pt x="123190" y="69850"/>
                    <a:pt x="176530" y="104140"/>
                    <a:pt x="200660" y="132080"/>
                  </a:cubicBezTo>
                  <a:cubicBezTo>
                    <a:pt x="219710" y="154940"/>
                    <a:pt x="241300" y="190500"/>
                    <a:pt x="238760" y="207010"/>
                  </a:cubicBezTo>
                  <a:cubicBezTo>
                    <a:pt x="237490" y="217170"/>
                    <a:pt x="223520" y="226060"/>
                    <a:pt x="215900" y="227330"/>
                  </a:cubicBezTo>
                  <a:cubicBezTo>
                    <a:pt x="208280" y="228600"/>
                    <a:pt x="199390" y="223520"/>
                    <a:pt x="191770" y="217170"/>
                  </a:cubicBezTo>
                  <a:cubicBezTo>
                    <a:pt x="180340" y="208280"/>
                    <a:pt x="160020" y="189230"/>
                    <a:pt x="160020" y="176530"/>
                  </a:cubicBezTo>
                  <a:cubicBezTo>
                    <a:pt x="160020" y="166370"/>
                    <a:pt x="172720" y="151130"/>
                    <a:pt x="181610" y="148590"/>
                  </a:cubicBezTo>
                  <a:cubicBezTo>
                    <a:pt x="189230" y="146050"/>
                    <a:pt x="200660" y="151130"/>
                    <a:pt x="205740" y="156210"/>
                  </a:cubicBezTo>
                  <a:cubicBezTo>
                    <a:pt x="212090" y="162560"/>
                    <a:pt x="217170" y="179070"/>
                    <a:pt x="215900" y="189230"/>
                  </a:cubicBezTo>
                  <a:cubicBezTo>
                    <a:pt x="214630" y="198120"/>
                    <a:pt x="207010" y="210820"/>
                    <a:pt x="199390" y="214630"/>
                  </a:cubicBezTo>
                  <a:cubicBezTo>
                    <a:pt x="193040" y="218440"/>
                    <a:pt x="182880" y="218440"/>
                    <a:pt x="173990" y="212090"/>
                  </a:cubicBezTo>
                  <a:cubicBezTo>
                    <a:pt x="152400" y="198120"/>
                    <a:pt x="101600" y="115570"/>
                    <a:pt x="97790" y="86360"/>
                  </a:cubicBezTo>
                  <a:cubicBezTo>
                    <a:pt x="95250" y="72390"/>
                    <a:pt x="99060" y="57150"/>
                    <a:pt x="106680" y="52070"/>
                  </a:cubicBezTo>
                  <a:cubicBezTo>
                    <a:pt x="114300" y="46990"/>
                    <a:pt x="129540" y="49530"/>
                    <a:pt x="140970" y="57150"/>
                  </a:cubicBezTo>
                  <a:cubicBezTo>
                    <a:pt x="161290" y="71120"/>
                    <a:pt x="189230" y="127000"/>
                    <a:pt x="200660" y="158750"/>
                  </a:cubicBezTo>
                  <a:cubicBezTo>
                    <a:pt x="209550" y="184150"/>
                    <a:pt x="218440" y="218440"/>
                    <a:pt x="213360" y="233680"/>
                  </a:cubicBezTo>
                  <a:cubicBezTo>
                    <a:pt x="210820" y="242570"/>
                    <a:pt x="201930" y="247650"/>
                    <a:pt x="194310" y="250190"/>
                  </a:cubicBezTo>
                  <a:cubicBezTo>
                    <a:pt x="186690" y="252730"/>
                    <a:pt x="177800" y="251460"/>
                    <a:pt x="168910" y="245110"/>
                  </a:cubicBezTo>
                  <a:cubicBezTo>
                    <a:pt x="149860" y="231140"/>
                    <a:pt x="133350" y="171450"/>
                    <a:pt x="110490" y="140970"/>
                  </a:cubicBezTo>
                  <a:cubicBezTo>
                    <a:pt x="87630" y="111760"/>
                    <a:pt x="40640" y="87630"/>
                    <a:pt x="33020" y="66040"/>
                  </a:cubicBezTo>
                  <a:cubicBezTo>
                    <a:pt x="29210" y="53340"/>
                    <a:pt x="31750" y="38100"/>
                    <a:pt x="38100" y="31750"/>
                  </a:cubicBezTo>
                  <a:cubicBezTo>
                    <a:pt x="44450" y="26670"/>
                    <a:pt x="68580" y="30480"/>
                    <a:pt x="68580" y="30480"/>
                  </a:cubicBezTo>
                </a:path>
              </a:pathLst>
            </a:custGeom>
            <a:solidFill>
              <a:srgbClr val="FFFFFF"/>
            </a:solidFill>
            <a:ln cap="sq">
              <a:noFill/>
              <a:prstDash val="solid"/>
              <a:miter/>
            </a:ln>
          </p:spPr>
        </p:sp>
      </p:grpSp>
      <p:sp>
        <p:nvSpPr>
          <p:cNvPr id="226" name="Freeform 226"/>
          <p:cNvSpPr/>
          <p:nvPr/>
        </p:nvSpPr>
        <p:spPr>
          <a:xfrm>
            <a:off x="2825743" y="7576847"/>
            <a:ext cx="123475" cy="726505"/>
          </a:xfrm>
          <a:custGeom>
            <a:avLst/>
            <a:gdLst/>
            <a:ahLst/>
            <a:cxnLst/>
            <a:rect l="l" t="t" r="r" b="b"/>
            <a:pathLst>
              <a:path w="123475" h="726505">
                <a:moveTo>
                  <a:pt x="0" y="0"/>
                </a:moveTo>
                <a:lnTo>
                  <a:pt x="123475" y="0"/>
                </a:lnTo>
                <a:lnTo>
                  <a:pt x="123475" y="726506"/>
                </a:lnTo>
                <a:lnTo>
                  <a:pt x="0" y="726506"/>
                </a:lnTo>
                <a:lnTo>
                  <a:pt x="0" y="0"/>
                </a:lnTo>
                <a:close/>
              </a:path>
            </a:pathLst>
          </a:custGeom>
          <a:blipFill>
            <a:blip r:embed="rId8">
              <a:alphaModFix amt="26000"/>
            </a:blip>
            <a:stretch>
              <a:fillRect l="-282888" r="-499688"/>
            </a:stretch>
          </a:blipFill>
        </p:spPr>
      </p:sp>
      <p:sp>
        <p:nvSpPr>
          <p:cNvPr id="227" name="Freeform 227"/>
          <p:cNvSpPr/>
          <p:nvPr/>
        </p:nvSpPr>
        <p:spPr>
          <a:xfrm rot="-1481892">
            <a:off x="2300981" y="7550056"/>
            <a:ext cx="336863" cy="336863"/>
          </a:xfrm>
          <a:custGeom>
            <a:avLst/>
            <a:gdLst/>
            <a:ahLst/>
            <a:cxnLst/>
            <a:rect l="l" t="t" r="r" b="b"/>
            <a:pathLst>
              <a:path w="336863" h="336863">
                <a:moveTo>
                  <a:pt x="0" y="0"/>
                </a:moveTo>
                <a:lnTo>
                  <a:pt x="336863" y="0"/>
                </a:lnTo>
                <a:lnTo>
                  <a:pt x="336863" y="336863"/>
                </a:lnTo>
                <a:lnTo>
                  <a:pt x="0" y="33686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228" name="Group 228"/>
          <p:cNvGrpSpPr/>
          <p:nvPr/>
        </p:nvGrpSpPr>
        <p:grpSpPr>
          <a:xfrm>
            <a:off x="2315421" y="7700295"/>
            <a:ext cx="138720" cy="299074"/>
            <a:chOff x="0" y="0"/>
            <a:chExt cx="276860" cy="596900"/>
          </a:xfrm>
        </p:grpSpPr>
        <p:sp>
          <p:nvSpPr>
            <p:cNvPr id="229" name="Freeform 229"/>
            <p:cNvSpPr/>
            <p:nvPr/>
          </p:nvSpPr>
          <p:spPr>
            <a:xfrm>
              <a:off x="46990" y="48260"/>
              <a:ext cx="187960" cy="499110"/>
            </a:xfrm>
            <a:custGeom>
              <a:avLst/>
              <a:gdLst/>
              <a:ahLst/>
              <a:cxnLst/>
              <a:rect l="l" t="t" r="r" b="b"/>
              <a:pathLst>
                <a:path w="187960" h="499110">
                  <a:moveTo>
                    <a:pt x="7620" y="203200"/>
                  </a:moveTo>
                  <a:cubicBezTo>
                    <a:pt x="76200" y="68580"/>
                    <a:pt x="90170" y="66040"/>
                    <a:pt x="97790" y="69850"/>
                  </a:cubicBezTo>
                  <a:cubicBezTo>
                    <a:pt x="106680" y="73660"/>
                    <a:pt x="116840" y="93980"/>
                    <a:pt x="114300" y="104140"/>
                  </a:cubicBezTo>
                  <a:cubicBezTo>
                    <a:pt x="110490" y="118110"/>
                    <a:pt x="78740" y="139700"/>
                    <a:pt x="62230" y="140970"/>
                  </a:cubicBezTo>
                  <a:cubicBezTo>
                    <a:pt x="49530" y="142240"/>
                    <a:pt x="31750" y="134620"/>
                    <a:pt x="25400" y="123190"/>
                  </a:cubicBezTo>
                  <a:cubicBezTo>
                    <a:pt x="16510" y="106680"/>
                    <a:pt x="27940" y="58420"/>
                    <a:pt x="38100" y="36830"/>
                  </a:cubicBezTo>
                  <a:cubicBezTo>
                    <a:pt x="44450" y="21590"/>
                    <a:pt x="57150" y="5080"/>
                    <a:pt x="67310" y="2540"/>
                  </a:cubicBezTo>
                  <a:cubicBezTo>
                    <a:pt x="74930" y="0"/>
                    <a:pt x="85090" y="3810"/>
                    <a:pt x="91440" y="11430"/>
                  </a:cubicBezTo>
                  <a:cubicBezTo>
                    <a:pt x="102870" y="25400"/>
                    <a:pt x="109220" y="71120"/>
                    <a:pt x="104140" y="97790"/>
                  </a:cubicBezTo>
                  <a:cubicBezTo>
                    <a:pt x="99060" y="124460"/>
                    <a:pt x="68580" y="151130"/>
                    <a:pt x="63500" y="170180"/>
                  </a:cubicBezTo>
                  <a:cubicBezTo>
                    <a:pt x="60960" y="181610"/>
                    <a:pt x="62230" y="185420"/>
                    <a:pt x="63500" y="199390"/>
                  </a:cubicBezTo>
                  <a:cubicBezTo>
                    <a:pt x="66040" y="232410"/>
                    <a:pt x="77470" y="317500"/>
                    <a:pt x="91440" y="364490"/>
                  </a:cubicBezTo>
                  <a:cubicBezTo>
                    <a:pt x="102870" y="401320"/>
                    <a:pt x="135890" y="438150"/>
                    <a:pt x="133350" y="459740"/>
                  </a:cubicBezTo>
                  <a:cubicBezTo>
                    <a:pt x="132080" y="472440"/>
                    <a:pt x="121920" y="485140"/>
                    <a:pt x="113030" y="487680"/>
                  </a:cubicBezTo>
                  <a:cubicBezTo>
                    <a:pt x="104140" y="490220"/>
                    <a:pt x="87630" y="488950"/>
                    <a:pt x="80010" y="478790"/>
                  </a:cubicBezTo>
                  <a:cubicBezTo>
                    <a:pt x="63500" y="457200"/>
                    <a:pt x="64770" y="347980"/>
                    <a:pt x="74930" y="321310"/>
                  </a:cubicBezTo>
                  <a:cubicBezTo>
                    <a:pt x="78740" y="309880"/>
                    <a:pt x="85090" y="304800"/>
                    <a:pt x="92710" y="300990"/>
                  </a:cubicBezTo>
                  <a:cubicBezTo>
                    <a:pt x="99060" y="298450"/>
                    <a:pt x="106680" y="295910"/>
                    <a:pt x="114300" y="300990"/>
                  </a:cubicBezTo>
                  <a:cubicBezTo>
                    <a:pt x="134620" y="314960"/>
                    <a:pt x="179070" y="431800"/>
                    <a:pt x="177800" y="464820"/>
                  </a:cubicBezTo>
                  <a:cubicBezTo>
                    <a:pt x="176530" y="480060"/>
                    <a:pt x="170180" y="494030"/>
                    <a:pt x="161290" y="496570"/>
                  </a:cubicBezTo>
                  <a:cubicBezTo>
                    <a:pt x="153670" y="499110"/>
                    <a:pt x="138430" y="495300"/>
                    <a:pt x="128270" y="483870"/>
                  </a:cubicBezTo>
                  <a:cubicBezTo>
                    <a:pt x="104140" y="458470"/>
                    <a:pt x="63500" y="326390"/>
                    <a:pt x="68580" y="294640"/>
                  </a:cubicBezTo>
                  <a:cubicBezTo>
                    <a:pt x="71120" y="283210"/>
                    <a:pt x="77470" y="274320"/>
                    <a:pt x="85090" y="271780"/>
                  </a:cubicBezTo>
                  <a:cubicBezTo>
                    <a:pt x="92710" y="269240"/>
                    <a:pt x="102870" y="271780"/>
                    <a:pt x="111760" y="278130"/>
                  </a:cubicBezTo>
                  <a:cubicBezTo>
                    <a:pt x="128270" y="289560"/>
                    <a:pt x="160020" y="327660"/>
                    <a:pt x="165100" y="349250"/>
                  </a:cubicBezTo>
                  <a:cubicBezTo>
                    <a:pt x="167640" y="363220"/>
                    <a:pt x="163830" y="384810"/>
                    <a:pt x="156210" y="388620"/>
                  </a:cubicBezTo>
                  <a:cubicBezTo>
                    <a:pt x="148590" y="392430"/>
                    <a:pt x="129540" y="386080"/>
                    <a:pt x="120650" y="375920"/>
                  </a:cubicBezTo>
                  <a:cubicBezTo>
                    <a:pt x="104140" y="356870"/>
                    <a:pt x="96520" y="279400"/>
                    <a:pt x="102870" y="254000"/>
                  </a:cubicBezTo>
                  <a:cubicBezTo>
                    <a:pt x="105410" y="241300"/>
                    <a:pt x="113030" y="229870"/>
                    <a:pt x="120650" y="228600"/>
                  </a:cubicBezTo>
                  <a:cubicBezTo>
                    <a:pt x="129540" y="226060"/>
                    <a:pt x="151130" y="238760"/>
                    <a:pt x="153670" y="246380"/>
                  </a:cubicBezTo>
                  <a:cubicBezTo>
                    <a:pt x="156210" y="255270"/>
                    <a:pt x="142240" y="276860"/>
                    <a:pt x="133350" y="278130"/>
                  </a:cubicBezTo>
                  <a:cubicBezTo>
                    <a:pt x="124460" y="279400"/>
                    <a:pt x="105410" y="265430"/>
                    <a:pt x="102870" y="256540"/>
                  </a:cubicBezTo>
                  <a:cubicBezTo>
                    <a:pt x="101600" y="248920"/>
                    <a:pt x="110490" y="232410"/>
                    <a:pt x="118110" y="228600"/>
                  </a:cubicBezTo>
                  <a:cubicBezTo>
                    <a:pt x="125730" y="224790"/>
                    <a:pt x="140970" y="227330"/>
                    <a:pt x="148590" y="236220"/>
                  </a:cubicBezTo>
                  <a:cubicBezTo>
                    <a:pt x="165100" y="254000"/>
                    <a:pt x="172720" y="335280"/>
                    <a:pt x="168910" y="361950"/>
                  </a:cubicBezTo>
                  <a:cubicBezTo>
                    <a:pt x="167640" y="374650"/>
                    <a:pt x="163830" y="384810"/>
                    <a:pt x="156210" y="388620"/>
                  </a:cubicBezTo>
                  <a:cubicBezTo>
                    <a:pt x="148590" y="392430"/>
                    <a:pt x="134620" y="388620"/>
                    <a:pt x="123190" y="381000"/>
                  </a:cubicBezTo>
                  <a:cubicBezTo>
                    <a:pt x="104140" y="368300"/>
                    <a:pt x="67310" y="313690"/>
                    <a:pt x="68580" y="294640"/>
                  </a:cubicBezTo>
                  <a:cubicBezTo>
                    <a:pt x="69850" y="283210"/>
                    <a:pt x="82550" y="271780"/>
                    <a:pt x="90170" y="270510"/>
                  </a:cubicBezTo>
                  <a:cubicBezTo>
                    <a:pt x="97790" y="269240"/>
                    <a:pt x="106680" y="273050"/>
                    <a:pt x="115570" y="283210"/>
                  </a:cubicBezTo>
                  <a:cubicBezTo>
                    <a:pt x="137160" y="308610"/>
                    <a:pt x="187960" y="438150"/>
                    <a:pt x="179070" y="471170"/>
                  </a:cubicBezTo>
                  <a:cubicBezTo>
                    <a:pt x="175260" y="486410"/>
                    <a:pt x="157480" y="497840"/>
                    <a:pt x="148590" y="497840"/>
                  </a:cubicBezTo>
                  <a:cubicBezTo>
                    <a:pt x="140970" y="497840"/>
                    <a:pt x="134620" y="492760"/>
                    <a:pt x="128270" y="483870"/>
                  </a:cubicBezTo>
                  <a:cubicBezTo>
                    <a:pt x="110490" y="461010"/>
                    <a:pt x="71120" y="359410"/>
                    <a:pt x="74930" y="328930"/>
                  </a:cubicBezTo>
                  <a:cubicBezTo>
                    <a:pt x="76200" y="314960"/>
                    <a:pt x="83820" y="303530"/>
                    <a:pt x="92710" y="300990"/>
                  </a:cubicBezTo>
                  <a:cubicBezTo>
                    <a:pt x="101600" y="298450"/>
                    <a:pt x="120650" y="303530"/>
                    <a:pt x="129540" y="314960"/>
                  </a:cubicBezTo>
                  <a:cubicBezTo>
                    <a:pt x="146050" y="337820"/>
                    <a:pt x="142240" y="439420"/>
                    <a:pt x="132080" y="466090"/>
                  </a:cubicBezTo>
                  <a:cubicBezTo>
                    <a:pt x="128270" y="477520"/>
                    <a:pt x="120650" y="485140"/>
                    <a:pt x="113030" y="487680"/>
                  </a:cubicBezTo>
                  <a:cubicBezTo>
                    <a:pt x="105410" y="490220"/>
                    <a:pt x="93980" y="490220"/>
                    <a:pt x="85090" y="482600"/>
                  </a:cubicBezTo>
                  <a:cubicBezTo>
                    <a:pt x="66040" y="467360"/>
                    <a:pt x="41910" y="406400"/>
                    <a:pt x="31750" y="367030"/>
                  </a:cubicBezTo>
                  <a:cubicBezTo>
                    <a:pt x="22860" y="330200"/>
                    <a:pt x="31750" y="279400"/>
                    <a:pt x="24130" y="254000"/>
                  </a:cubicBezTo>
                  <a:cubicBezTo>
                    <a:pt x="20320" y="240030"/>
                    <a:pt x="11430" y="236220"/>
                    <a:pt x="7620" y="224790"/>
                  </a:cubicBezTo>
                  <a:cubicBezTo>
                    <a:pt x="2540" y="208280"/>
                    <a:pt x="0" y="186690"/>
                    <a:pt x="3810" y="163830"/>
                  </a:cubicBezTo>
                  <a:cubicBezTo>
                    <a:pt x="8890" y="130810"/>
                    <a:pt x="33020" y="59690"/>
                    <a:pt x="53340" y="46990"/>
                  </a:cubicBezTo>
                  <a:cubicBezTo>
                    <a:pt x="64770" y="40640"/>
                    <a:pt x="86360" y="44450"/>
                    <a:pt x="91440" y="50800"/>
                  </a:cubicBezTo>
                  <a:cubicBezTo>
                    <a:pt x="95250" y="55880"/>
                    <a:pt x="90170" y="73660"/>
                    <a:pt x="85090" y="80010"/>
                  </a:cubicBezTo>
                  <a:cubicBezTo>
                    <a:pt x="80010" y="86360"/>
                    <a:pt x="60960" y="88900"/>
                    <a:pt x="59690" y="87630"/>
                  </a:cubicBezTo>
                  <a:cubicBezTo>
                    <a:pt x="58420" y="86360"/>
                    <a:pt x="76200" y="67310"/>
                    <a:pt x="85090" y="67310"/>
                  </a:cubicBezTo>
                  <a:cubicBezTo>
                    <a:pt x="93980" y="67310"/>
                    <a:pt x="109220" y="76200"/>
                    <a:pt x="113030" y="83820"/>
                  </a:cubicBezTo>
                  <a:cubicBezTo>
                    <a:pt x="116840" y="90170"/>
                    <a:pt x="115570" y="97790"/>
                    <a:pt x="113030" y="107950"/>
                  </a:cubicBezTo>
                  <a:cubicBezTo>
                    <a:pt x="106680" y="134620"/>
                    <a:pt x="69850" y="222250"/>
                    <a:pt x="46990" y="236220"/>
                  </a:cubicBezTo>
                  <a:cubicBezTo>
                    <a:pt x="35560" y="243840"/>
                    <a:pt x="19050" y="242570"/>
                    <a:pt x="12700" y="237490"/>
                  </a:cubicBezTo>
                  <a:cubicBezTo>
                    <a:pt x="6350" y="232410"/>
                    <a:pt x="7620" y="203200"/>
                    <a:pt x="7620" y="203200"/>
                  </a:cubicBezTo>
                </a:path>
              </a:pathLst>
            </a:custGeom>
            <a:solidFill>
              <a:srgbClr val="FFFFFF"/>
            </a:solidFill>
            <a:ln cap="sq">
              <a:noFill/>
              <a:prstDash val="solid"/>
              <a:miter/>
            </a:ln>
          </p:spPr>
        </p:sp>
      </p:grpSp>
      <p:grpSp>
        <p:nvGrpSpPr>
          <p:cNvPr id="230" name="Group 230"/>
          <p:cNvGrpSpPr/>
          <p:nvPr/>
        </p:nvGrpSpPr>
        <p:grpSpPr>
          <a:xfrm>
            <a:off x="2343420" y="7691386"/>
            <a:ext cx="73814" cy="72541"/>
            <a:chOff x="0" y="0"/>
            <a:chExt cx="147320" cy="144780"/>
          </a:xfrm>
        </p:grpSpPr>
        <p:sp>
          <p:nvSpPr>
            <p:cNvPr id="231" name="Freeform 231"/>
            <p:cNvSpPr/>
            <p:nvPr/>
          </p:nvSpPr>
          <p:spPr>
            <a:xfrm>
              <a:off x="46990" y="45720"/>
              <a:ext cx="49530" cy="52070"/>
            </a:xfrm>
            <a:custGeom>
              <a:avLst/>
              <a:gdLst/>
              <a:ahLst/>
              <a:cxnLst/>
              <a:rect l="l" t="t" r="r" b="b"/>
              <a:pathLst>
                <a:path w="49530" h="52070">
                  <a:moveTo>
                    <a:pt x="49530" y="17780"/>
                  </a:moveTo>
                  <a:cubicBezTo>
                    <a:pt x="27940" y="52070"/>
                    <a:pt x="7620" y="45720"/>
                    <a:pt x="3810" y="38100"/>
                  </a:cubicBezTo>
                  <a:cubicBezTo>
                    <a:pt x="0" y="30480"/>
                    <a:pt x="3810" y="10160"/>
                    <a:pt x="10160" y="5080"/>
                  </a:cubicBezTo>
                  <a:cubicBezTo>
                    <a:pt x="16510" y="0"/>
                    <a:pt x="43180" y="7620"/>
                    <a:pt x="43180" y="7620"/>
                  </a:cubicBezTo>
                </a:path>
              </a:pathLst>
            </a:custGeom>
            <a:solidFill>
              <a:srgbClr val="FFFFFF"/>
            </a:solidFill>
            <a:ln cap="sq">
              <a:noFill/>
              <a:prstDash val="solid"/>
              <a:miter/>
            </a:ln>
          </p:spPr>
        </p:sp>
      </p:grpSp>
      <p:grpSp>
        <p:nvGrpSpPr>
          <p:cNvPr id="232" name="Group 232"/>
          <p:cNvGrpSpPr/>
          <p:nvPr/>
        </p:nvGrpSpPr>
        <p:grpSpPr>
          <a:xfrm>
            <a:off x="2347874" y="7679296"/>
            <a:ext cx="73814" cy="72541"/>
            <a:chOff x="0" y="0"/>
            <a:chExt cx="147320" cy="144780"/>
          </a:xfrm>
        </p:grpSpPr>
        <p:sp>
          <p:nvSpPr>
            <p:cNvPr id="233" name="Freeform 233"/>
            <p:cNvSpPr/>
            <p:nvPr/>
          </p:nvSpPr>
          <p:spPr>
            <a:xfrm>
              <a:off x="46990" y="45720"/>
              <a:ext cx="49530" cy="52070"/>
            </a:xfrm>
            <a:custGeom>
              <a:avLst/>
              <a:gdLst/>
              <a:ahLst/>
              <a:cxnLst/>
              <a:rect l="l" t="t" r="r" b="b"/>
              <a:pathLst>
                <a:path w="49530" h="52070">
                  <a:moveTo>
                    <a:pt x="49530" y="17780"/>
                  </a:moveTo>
                  <a:cubicBezTo>
                    <a:pt x="27940" y="52070"/>
                    <a:pt x="7620" y="45720"/>
                    <a:pt x="3810" y="38100"/>
                  </a:cubicBezTo>
                  <a:cubicBezTo>
                    <a:pt x="0" y="30480"/>
                    <a:pt x="3810" y="10160"/>
                    <a:pt x="10160" y="5080"/>
                  </a:cubicBezTo>
                  <a:cubicBezTo>
                    <a:pt x="16510" y="0"/>
                    <a:pt x="43180" y="7620"/>
                    <a:pt x="43180" y="7620"/>
                  </a:cubicBezTo>
                </a:path>
              </a:pathLst>
            </a:custGeom>
            <a:solidFill>
              <a:srgbClr val="FFFFFF"/>
            </a:solidFill>
            <a:ln cap="sq">
              <a:noFill/>
              <a:prstDash val="solid"/>
              <a:miter/>
            </a:ln>
          </p:spPr>
        </p:sp>
      </p:grpSp>
      <p:grpSp>
        <p:nvGrpSpPr>
          <p:cNvPr id="234" name="Group 234"/>
          <p:cNvGrpSpPr/>
          <p:nvPr/>
        </p:nvGrpSpPr>
        <p:grpSpPr>
          <a:xfrm>
            <a:off x="2341511" y="7691386"/>
            <a:ext cx="74450" cy="72541"/>
            <a:chOff x="0" y="0"/>
            <a:chExt cx="148590" cy="144780"/>
          </a:xfrm>
        </p:grpSpPr>
        <p:sp>
          <p:nvSpPr>
            <p:cNvPr id="235" name="Freeform 235"/>
            <p:cNvSpPr/>
            <p:nvPr/>
          </p:nvSpPr>
          <p:spPr>
            <a:xfrm>
              <a:off x="46990" y="45720"/>
              <a:ext cx="50800" cy="52070"/>
            </a:xfrm>
            <a:custGeom>
              <a:avLst/>
              <a:gdLst/>
              <a:ahLst/>
              <a:cxnLst/>
              <a:rect l="l" t="t" r="r" b="b"/>
              <a:pathLst>
                <a:path w="50800" h="52070">
                  <a:moveTo>
                    <a:pt x="50800" y="17780"/>
                  </a:moveTo>
                  <a:cubicBezTo>
                    <a:pt x="29210" y="52070"/>
                    <a:pt x="7620" y="45720"/>
                    <a:pt x="3810" y="38100"/>
                  </a:cubicBezTo>
                  <a:cubicBezTo>
                    <a:pt x="0" y="30480"/>
                    <a:pt x="3810" y="10160"/>
                    <a:pt x="10160" y="5080"/>
                  </a:cubicBezTo>
                  <a:cubicBezTo>
                    <a:pt x="16510" y="0"/>
                    <a:pt x="44450" y="7620"/>
                    <a:pt x="44450" y="7620"/>
                  </a:cubicBezTo>
                </a:path>
              </a:pathLst>
            </a:custGeom>
            <a:solidFill>
              <a:srgbClr val="FFFFFF"/>
            </a:solidFill>
            <a:ln cap="sq">
              <a:noFill/>
              <a:prstDash val="solid"/>
              <a:miter/>
            </a:ln>
          </p:spPr>
        </p:sp>
      </p:grpSp>
      <p:sp>
        <p:nvSpPr>
          <p:cNvPr id="236" name="Freeform 236"/>
          <p:cNvSpPr/>
          <p:nvPr/>
        </p:nvSpPr>
        <p:spPr>
          <a:xfrm>
            <a:off x="2311603" y="7658934"/>
            <a:ext cx="196307" cy="98154"/>
          </a:xfrm>
          <a:custGeom>
            <a:avLst/>
            <a:gdLst/>
            <a:ahLst/>
            <a:cxnLst/>
            <a:rect l="l" t="t" r="r" b="b"/>
            <a:pathLst>
              <a:path w="196307" h="98154">
                <a:moveTo>
                  <a:pt x="0" y="0"/>
                </a:moveTo>
                <a:lnTo>
                  <a:pt x="196308" y="0"/>
                </a:lnTo>
                <a:lnTo>
                  <a:pt x="196308" y="98153"/>
                </a:lnTo>
                <a:lnTo>
                  <a:pt x="0" y="981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237" name="Group 237"/>
          <p:cNvGrpSpPr/>
          <p:nvPr/>
        </p:nvGrpSpPr>
        <p:grpSpPr>
          <a:xfrm>
            <a:off x="2275969" y="7721294"/>
            <a:ext cx="73814" cy="72541"/>
            <a:chOff x="0" y="0"/>
            <a:chExt cx="147320" cy="144780"/>
          </a:xfrm>
        </p:grpSpPr>
        <p:sp>
          <p:nvSpPr>
            <p:cNvPr id="238" name="Freeform 238"/>
            <p:cNvSpPr/>
            <p:nvPr/>
          </p:nvSpPr>
          <p:spPr>
            <a:xfrm>
              <a:off x="45720" y="45720"/>
              <a:ext cx="50800" cy="52070"/>
            </a:xfrm>
            <a:custGeom>
              <a:avLst/>
              <a:gdLst/>
              <a:ahLst/>
              <a:cxnLst/>
              <a:rect l="l" t="t" r="r" b="b"/>
              <a:pathLst>
                <a:path w="50800" h="52070">
                  <a:moveTo>
                    <a:pt x="50800" y="17780"/>
                  </a:moveTo>
                  <a:cubicBezTo>
                    <a:pt x="29210" y="52070"/>
                    <a:pt x="8890" y="45720"/>
                    <a:pt x="5080" y="39370"/>
                  </a:cubicBezTo>
                  <a:cubicBezTo>
                    <a:pt x="0" y="31750"/>
                    <a:pt x="5080" y="10160"/>
                    <a:pt x="11430" y="5080"/>
                  </a:cubicBezTo>
                  <a:cubicBezTo>
                    <a:pt x="17780" y="0"/>
                    <a:pt x="44450" y="7620"/>
                    <a:pt x="44450" y="7620"/>
                  </a:cubicBezTo>
                </a:path>
              </a:pathLst>
            </a:custGeom>
            <a:solidFill>
              <a:srgbClr val="FFFFFF"/>
            </a:solidFill>
            <a:ln cap="sq">
              <a:noFill/>
              <a:prstDash val="solid"/>
              <a:miter/>
            </a:ln>
          </p:spPr>
        </p:sp>
      </p:grpSp>
      <p:grpSp>
        <p:nvGrpSpPr>
          <p:cNvPr id="239" name="Group 239"/>
          <p:cNvGrpSpPr/>
          <p:nvPr/>
        </p:nvGrpSpPr>
        <p:grpSpPr>
          <a:xfrm>
            <a:off x="2288059" y="7702204"/>
            <a:ext cx="76359" cy="78268"/>
            <a:chOff x="0" y="0"/>
            <a:chExt cx="152400" cy="156210"/>
          </a:xfrm>
        </p:grpSpPr>
        <p:sp>
          <p:nvSpPr>
            <p:cNvPr id="240" name="Freeform 240"/>
            <p:cNvSpPr/>
            <p:nvPr/>
          </p:nvSpPr>
          <p:spPr>
            <a:xfrm>
              <a:off x="50800" y="49530"/>
              <a:ext cx="52070" cy="58420"/>
            </a:xfrm>
            <a:custGeom>
              <a:avLst/>
              <a:gdLst/>
              <a:ahLst/>
              <a:cxnLst/>
              <a:rect l="l" t="t" r="r" b="b"/>
              <a:pathLst>
                <a:path w="52070" h="58420">
                  <a:moveTo>
                    <a:pt x="3810" y="15240"/>
                  </a:moveTo>
                  <a:cubicBezTo>
                    <a:pt x="30480" y="0"/>
                    <a:pt x="40640" y="5080"/>
                    <a:pt x="45720" y="10160"/>
                  </a:cubicBezTo>
                  <a:cubicBezTo>
                    <a:pt x="50800" y="15240"/>
                    <a:pt x="52070" y="26670"/>
                    <a:pt x="50800" y="33020"/>
                  </a:cubicBezTo>
                  <a:cubicBezTo>
                    <a:pt x="49530" y="39370"/>
                    <a:pt x="41910" y="48260"/>
                    <a:pt x="35560" y="50800"/>
                  </a:cubicBezTo>
                  <a:cubicBezTo>
                    <a:pt x="27940" y="53340"/>
                    <a:pt x="10160" y="48260"/>
                    <a:pt x="5080" y="41910"/>
                  </a:cubicBezTo>
                  <a:cubicBezTo>
                    <a:pt x="0" y="36830"/>
                    <a:pt x="0" y="24130"/>
                    <a:pt x="2540" y="17780"/>
                  </a:cubicBezTo>
                  <a:cubicBezTo>
                    <a:pt x="5080" y="11430"/>
                    <a:pt x="13970" y="3810"/>
                    <a:pt x="20320" y="2540"/>
                  </a:cubicBezTo>
                  <a:cubicBezTo>
                    <a:pt x="26670" y="1270"/>
                    <a:pt x="38100" y="2540"/>
                    <a:pt x="43180" y="7620"/>
                  </a:cubicBezTo>
                  <a:cubicBezTo>
                    <a:pt x="49530" y="13970"/>
                    <a:pt x="52070" y="36830"/>
                    <a:pt x="46990" y="44450"/>
                  </a:cubicBezTo>
                  <a:cubicBezTo>
                    <a:pt x="43180" y="52070"/>
                    <a:pt x="26670" y="58420"/>
                    <a:pt x="19050" y="55880"/>
                  </a:cubicBezTo>
                  <a:cubicBezTo>
                    <a:pt x="10160" y="53340"/>
                    <a:pt x="0" y="21590"/>
                    <a:pt x="0" y="21590"/>
                  </a:cubicBezTo>
                </a:path>
              </a:pathLst>
            </a:custGeom>
            <a:solidFill>
              <a:srgbClr val="FFFFFF"/>
            </a:solidFill>
            <a:ln cap="sq">
              <a:noFill/>
              <a:prstDash val="solid"/>
              <a:miter/>
            </a:ln>
          </p:spPr>
        </p:sp>
      </p:grpSp>
      <p:grpSp>
        <p:nvGrpSpPr>
          <p:cNvPr id="241" name="Group 241"/>
          <p:cNvGrpSpPr/>
          <p:nvPr/>
        </p:nvGrpSpPr>
        <p:grpSpPr>
          <a:xfrm>
            <a:off x="2468140" y="7655752"/>
            <a:ext cx="73814" cy="72541"/>
            <a:chOff x="0" y="0"/>
            <a:chExt cx="147320" cy="144780"/>
          </a:xfrm>
        </p:grpSpPr>
        <p:sp>
          <p:nvSpPr>
            <p:cNvPr id="242" name="Freeform 242"/>
            <p:cNvSpPr/>
            <p:nvPr/>
          </p:nvSpPr>
          <p:spPr>
            <a:xfrm>
              <a:off x="45720" y="45720"/>
              <a:ext cx="50800" cy="52070"/>
            </a:xfrm>
            <a:custGeom>
              <a:avLst/>
              <a:gdLst/>
              <a:ahLst/>
              <a:cxnLst/>
              <a:rect l="l" t="t" r="r" b="b"/>
              <a:pathLst>
                <a:path w="50800" h="52070">
                  <a:moveTo>
                    <a:pt x="50800" y="17780"/>
                  </a:moveTo>
                  <a:cubicBezTo>
                    <a:pt x="29210" y="52070"/>
                    <a:pt x="8890" y="45720"/>
                    <a:pt x="5080" y="39370"/>
                  </a:cubicBezTo>
                  <a:cubicBezTo>
                    <a:pt x="0" y="31750"/>
                    <a:pt x="5080" y="10160"/>
                    <a:pt x="11430" y="5080"/>
                  </a:cubicBezTo>
                  <a:cubicBezTo>
                    <a:pt x="17780" y="0"/>
                    <a:pt x="44450" y="7620"/>
                    <a:pt x="44450" y="7620"/>
                  </a:cubicBezTo>
                </a:path>
              </a:pathLst>
            </a:custGeom>
            <a:solidFill>
              <a:srgbClr val="FFFFFF"/>
            </a:solidFill>
            <a:ln cap="sq">
              <a:noFill/>
              <a:prstDash val="solid"/>
              <a:miter/>
            </a:ln>
          </p:spPr>
        </p:sp>
      </p:grpSp>
      <p:grpSp>
        <p:nvGrpSpPr>
          <p:cNvPr id="243" name="Group 243"/>
          <p:cNvGrpSpPr/>
          <p:nvPr/>
        </p:nvGrpSpPr>
        <p:grpSpPr>
          <a:xfrm>
            <a:off x="2456050" y="7642389"/>
            <a:ext cx="74450" cy="72541"/>
            <a:chOff x="0" y="0"/>
            <a:chExt cx="148590" cy="144780"/>
          </a:xfrm>
        </p:grpSpPr>
        <p:sp>
          <p:nvSpPr>
            <p:cNvPr id="244" name="Freeform 244"/>
            <p:cNvSpPr/>
            <p:nvPr/>
          </p:nvSpPr>
          <p:spPr>
            <a:xfrm>
              <a:off x="46990" y="45720"/>
              <a:ext cx="50800" cy="52070"/>
            </a:xfrm>
            <a:custGeom>
              <a:avLst/>
              <a:gdLst/>
              <a:ahLst/>
              <a:cxnLst/>
              <a:rect l="l" t="t" r="r" b="b"/>
              <a:pathLst>
                <a:path w="50800" h="52070">
                  <a:moveTo>
                    <a:pt x="50800" y="17780"/>
                  </a:moveTo>
                  <a:cubicBezTo>
                    <a:pt x="29210" y="52070"/>
                    <a:pt x="7620" y="45720"/>
                    <a:pt x="3810" y="38100"/>
                  </a:cubicBezTo>
                  <a:cubicBezTo>
                    <a:pt x="0" y="30480"/>
                    <a:pt x="3810" y="10160"/>
                    <a:pt x="10160" y="5080"/>
                  </a:cubicBezTo>
                  <a:cubicBezTo>
                    <a:pt x="16510" y="0"/>
                    <a:pt x="44450" y="7620"/>
                    <a:pt x="44450" y="7620"/>
                  </a:cubicBezTo>
                </a:path>
              </a:pathLst>
            </a:custGeom>
            <a:solidFill>
              <a:srgbClr val="FFFFFF"/>
            </a:solidFill>
            <a:ln cap="sq">
              <a:noFill/>
              <a:prstDash val="solid"/>
              <a:miter/>
            </a:ln>
          </p:spPr>
        </p:sp>
      </p:grpSp>
      <p:grpSp>
        <p:nvGrpSpPr>
          <p:cNvPr id="245" name="Group 245"/>
          <p:cNvGrpSpPr/>
          <p:nvPr/>
        </p:nvGrpSpPr>
        <p:grpSpPr>
          <a:xfrm>
            <a:off x="2498047" y="7694568"/>
            <a:ext cx="73814" cy="72541"/>
            <a:chOff x="0" y="0"/>
            <a:chExt cx="147320" cy="144780"/>
          </a:xfrm>
        </p:grpSpPr>
        <p:sp>
          <p:nvSpPr>
            <p:cNvPr id="246" name="Freeform 246"/>
            <p:cNvSpPr/>
            <p:nvPr/>
          </p:nvSpPr>
          <p:spPr>
            <a:xfrm>
              <a:off x="46990" y="45720"/>
              <a:ext cx="49530" cy="52070"/>
            </a:xfrm>
            <a:custGeom>
              <a:avLst/>
              <a:gdLst/>
              <a:ahLst/>
              <a:cxnLst/>
              <a:rect l="l" t="t" r="r" b="b"/>
              <a:pathLst>
                <a:path w="49530" h="52070">
                  <a:moveTo>
                    <a:pt x="49530" y="17780"/>
                  </a:moveTo>
                  <a:cubicBezTo>
                    <a:pt x="27940" y="52070"/>
                    <a:pt x="7620" y="45720"/>
                    <a:pt x="3810" y="38100"/>
                  </a:cubicBezTo>
                  <a:cubicBezTo>
                    <a:pt x="0" y="30480"/>
                    <a:pt x="3810" y="10160"/>
                    <a:pt x="10160" y="5080"/>
                  </a:cubicBezTo>
                  <a:cubicBezTo>
                    <a:pt x="16510" y="0"/>
                    <a:pt x="43180" y="7620"/>
                    <a:pt x="43180" y="7620"/>
                  </a:cubicBezTo>
                </a:path>
              </a:pathLst>
            </a:custGeom>
            <a:solidFill>
              <a:srgbClr val="FFFFFF"/>
            </a:solidFill>
            <a:ln cap="sq">
              <a:noFill/>
              <a:prstDash val="solid"/>
              <a:miter/>
            </a:ln>
          </p:spPr>
        </p:sp>
      </p:grpSp>
      <p:grpSp>
        <p:nvGrpSpPr>
          <p:cNvPr id="247" name="Group 247"/>
          <p:cNvGrpSpPr/>
          <p:nvPr/>
        </p:nvGrpSpPr>
        <p:grpSpPr>
          <a:xfrm>
            <a:off x="2478958" y="7684387"/>
            <a:ext cx="75723" cy="76359"/>
            <a:chOff x="0" y="0"/>
            <a:chExt cx="151130" cy="152400"/>
          </a:xfrm>
        </p:grpSpPr>
        <p:sp>
          <p:nvSpPr>
            <p:cNvPr id="248" name="Freeform 248"/>
            <p:cNvSpPr/>
            <p:nvPr/>
          </p:nvSpPr>
          <p:spPr>
            <a:xfrm>
              <a:off x="50800" y="49530"/>
              <a:ext cx="53340" cy="53340"/>
            </a:xfrm>
            <a:custGeom>
              <a:avLst/>
              <a:gdLst/>
              <a:ahLst/>
              <a:cxnLst/>
              <a:rect l="l" t="t" r="r" b="b"/>
              <a:pathLst>
                <a:path w="53340" h="53340">
                  <a:moveTo>
                    <a:pt x="25400" y="52070"/>
                  </a:moveTo>
                  <a:cubicBezTo>
                    <a:pt x="0" y="16510"/>
                    <a:pt x="19050" y="1270"/>
                    <a:pt x="27940" y="1270"/>
                  </a:cubicBezTo>
                  <a:cubicBezTo>
                    <a:pt x="35560" y="1270"/>
                    <a:pt x="45720" y="8890"/>
                    <a:pt x="48260" y="15240"/>
                  </a:cubicBezTo>
                  <a:cubicBezTo>
                    <a:pt x="52070" y="22860"/>
                    <a:pt x="49530" y="40640"/>
                    <a:pt x="43180" y="45720"/>
                  </a:cubicBezTo>
                  <a:cubicBezTo>
                    <a:pt x="36830" y="50800"/>
                    <a:pt x="20320" y="53340"/>
                    <a:pt x="12700" y="49530"/>
                  </a:cubicBezTo>
                  <a:cubicBezTo>
                    <a:pt x="6350" y="45720"/>
                    <a:pt x="0" y="35560"/>
                    <a:pt x="0" y="27940"/>
                  </a:cubicBezTo>
                  <a:cubicBezTo>
                    <a:pt x="0" y="20320"/>
                    <a:pt x="10160" y="6350"/>
                    <a:pt x="17780" y="2540"/>
                  </a:cubicBezTo>
                  <a:cubicBezTo>
                    <a:pt x="25400" y="0"/>
                    <a:pt x="38100" y="1270"/>
                    <a:pt x="43180" y="6350"/>
                  </a:cubicBezTo>
                  <a:cubicBezTo>
                    <a:pt x="49530" y="12700"/>
                    <a:pt x="53340" y="33020"/>
                    <a:pt x="49530" y="40640"/>
                  </a:cubicBezTo>
                  <a:cubicBezTo>
                    <a:pt x="46990" y="46990"/>
                    <a:pt x="29210" y="52070"/>
                    <a:pt x="29210" y="52070"/>
                  </a:cubicBezTo>
                </a:path>
              </a:pathLst>
            </a:custGeom>
            <a:solidFill>
              <a:srgbClr val="FFFFFF"/>
            </a:solidFill>
            <a:ln cap="sq">
              <a:noFill/>
              <a:prstDash val="solid"/>
              <a:miter/>
            </a:ln>
          </p:spPr>
        </p:sp>
      </p:grpSp>
      <p:grpSp>
        <p:nvGrpSpPr>
          <p:cNvPr id="249" name="Group 249"/>
          <p:cNvGrpSpPr/>
          <p:nvPr/>
        </p:nvGrpSpPr>
        <p:grpSpPr>
          <a:xfrm>
            <a:off x="2441414" y="7636026"/>
            <a:ext cx="118357" cy="141901"/>
            <a:chOff x="0" y="0"/>
            <a:chExt cx="236220" cy="283210"/>
          </a:xfrm>
        </p:grpSpPr>
        <p:sp>
          <p:nvSpPr>
            <p:cNvPr id="250" name="Freeform 250"/>
            <p:cNvSpPr/>
            <p:nvPr/>
          </p:nvSpPr>
          <p:spPr>
            <a:xfrm>
              <a:off x="48260" y="45720"/>
              <a:ext cx="140970" cy="191770"/>
            </a:xfrm>
            <a:custGeom>
              <a:avLst/>
              <a:gdLst/>
              <a:ahLst/>
              <a:cxnLst/>
              <a:rect l="l" t="t" r="r" b="b"/>
              <a:pathLst>
                <a:path w="140970" h="191770">
                  <a:moveTo>
                    <a:pt x="41910" y="5080"/>
                  </a:moveTo>
                  <a:cubicBezTo>
                    <a:pt x="110490" y="80010"/>
                    <a:pt x="134620" y="120650"/>
                    <a:pt x="137160" y="144780"/>
                  </a:cubicBezTo>
                  <a:cubicBezTo>
                    <a:pt x="138430" y="160020"/>
                    <a:pt x="133350" y="179070"/>
                    <a:pt x="125730" y="185420"/>
                  </a:cubicBezTo>
                  <a:cubicBezTo>
                    <a:pt x="119380" y="190500"/>
                    <a:pt x="105410" y="189230"/>
                    <a:pt x="99060" y="185420"/>
                  </a:cubicBezTo>
                  <a:cubicBezTo>
                    <a:pt x="91440" y="180340"/>
                    <a:pt x="82550" y="162560"/>
                    <a:pt x="85090" y="153670"/>
                  </a:cubicBezTo>
                  <a:cubicBezTo>
                    <a:pt x="87630" y="144780"/>
                    <a:pt x="101600" y="132080"/>
                    <a:pt x="110490" y="130810"/>
                  </a:cubicBezTo>
                  <a:cubicBezTo>
                    <a:pt x="118110" y="129540"/>
                    <a:pt x="129540" y="135890"/>
                    <a:pt x="134620" y="142240"/>
                  </a:cubicBezTo>
                  <a:cubicBezTo>
                    <a:pt x="139700" y="149860"/>
                    <a:pt x="140970" y="168910"/>
                    <a:pt x="135890" y="176530"/>
                  </a:cubicBezTo>
                  <a:cubicBezTo>
                    <a:pt x="130810" y="184150"/>
                    <a:pt x="113030" y="191770"/>
                    <a:pt x="101600" y="186690"/>
                  </a:cubicBezTo>
                  <a:cubicBezTo>
                    <a:pt x="81280" y="177800"/>
                    <a:pt x="64770" y="96520"/>
                    <a:pt x="44450" y="69850"/>
                  </a:cubicBezTo>
                  <a:cubicBezTo>
                    <a:pt x="30480" y="52070"/>
                    <a:pt x="6350" y="45720"/>
                    <a:pt x="2540" y="33020"/>
                  </a:cubicBezTo>
                  <a:cubicBezTo>
                    <a:pt x="0" y="24130"/>
                    <a:pt x="6350" y="10160"/>
                    <a:pt x="12700" y="5080"/>
                  </a:cubicBezTo>
                  <a:cubicBezTo>
                    <a:pt x="19050" y="0"/>
                    <a:pt x="41910" y="5080"/>
                    <a:pt x="41910" y="5080"/>
                  </a:cubicBezTo>
                </a:path>
              </a:pathLst>
            </a:custGeom>
            <a:solidFill>
              <a:srgbClr val="FFFFFF"/>
            </a:solidFill>
            <a:ln cap="sq">
              <a:noFill/>
              <a:prstDash val="solid"/>
              <a:miter/>
            </a:ln>
          </p:spPr>
        </p:sp>
      </p:grpSp>
      <p:grpSp>
        <p:nvGrpSpPr>
          <p:cNvPr id="251" name="Group 251"/>
          <p:cNvGrpSpPr/>
          <p:nvPr/>
        </p:nvGrpSpPr>
        <p:grpSpPr>
          <a:xfrm>
            <a:off x="2284877" y="7644298"/>
            <a:ext cx="73814" cy="72541"/>
            <a:chOff x="0" y="0"/>
            <a:chExt cx="147320" cy="144780"/>
          </a:xfrm>
        </p:grpSpPr>
        <p:sp>
          <p:nvSpPr>
            <p:cNvPr id="252" name="Freeform 252"/>
            <p:cNvSpPr/>
            <p:nvPr/>
          </p:nvSpPr>
          <p:spPr>
            <a:xfrm>
              <a:off x="46990" y="45720"/>
              <a:ext cx="49530" cy="52070"/>
            </a:xfrm>
            <a:custGeom>
              <a:avLst/>
              <a:gdLst/>
              <a:ahLst/>
              <a:cxnLst/>
              <a:rect l="l" t="t" r="r" b="b"/>
              <a:pathLst>
                <a:path w="49530" h="52070">
                  <a:moveTo>
                    <a:pt x="49530" y="16510"/>
                  </a:moveTo>
                  <a:cubicBezTo>
                    <a:pt x="27940" y="52070"/>
                    <a:pt x="7620" y="45720"/>
                    <a:pt x="3810" y="38100"/>
                  </a:cubicBezTo>
                  <a:cubicBezTo>
                    <a:pt x="0" y="30480"/>
                    <a:pt x="3810" y="10160"/>
                    <a:pt x="10160" y="5080"/>
                  </a:cubicBezTo>
                  <a:cubicBezTo>
                    <a:pt x="16510" y="0"/>
                    <a:pt x="43180" y="6350"/>
                    <a:pt x="43180" y="6350"/>
                  </a:cubicBezTo>
                </a:path>
              </a:pathLst>
            </a:custGeom>
            <a:solidFill>
              <a:srgbClr val="FFFFFF"/>
            </a:solidFill>
            <a:ln cap="sq">
              <a:noFill/>
              <a:prstDash val="solid"/>
              <a:miter/>
            </a:ln>
          </p:spPr>
        </p:sp>
      </p:grpSp>
      <p:grpSp>
        <p:nvGrpSpPr>
          <p:cNvPr id="253" name="Group 253"/>
          <p:cNvGrpSpPr/>
          <p:nvPr/>
        </p:nvGrpSpPr>
        <p:grpSpPr>
          <a:xfrm>
            <a:off x="2489139" y="7694568"/>
            <a:ext cx="73814" cy="72541"/>
            <a:chOff x="0" y="0"/>
            <a:chExt cx="147320" cy="144780"/>
          </a:xfrm>
        </p:grpSpPr>
        <p:sp>
          <p:nvSpPr>
            <p:cNvPr id="254" name="Freeform 254"/>
            <p:cNvSpPr/>
            <p:nvPr/>
          </p:nvSpPr>
          <p:spPr>
            <a:xfrm>
              <a:off x="46990" y="45720"/>
              <a:ext cx="49530" cy="52070"/>
            </a:xfrm>
            <a:custGeom>
              <a:avLst/>
              <a:gdLst/>
              <a:ahLst/>
              <a:cxnLst/>
              <a:rect l="l" t="t" r="r" b="b"/>
              <a:pathLst>
                <a:path w="49530" h="52070">
                  <a:moveTo>
                    <a:pt x="49530" y="17780"/>
                  </a:moveTo>
                  <a:cubicBezTo>
                    <a:pt x="27940" y="52070"/>
                    <a:pt x="7620" y="45720"/>
                    <a:pt x="3810" y="38100"/>
                  </a:cubicBezTo>
                  <a:cubicBezTo>
                    <a:pt x="0" y="30480"/>
                    <a:pt x="3810" y="10160"/>
                    <a:pt x="10160" y="5080"/>
                  </a:cubicBezTo>
                  <a:cubicBezTo>
                    <a:pt x="16510" y="0"/>
                    <a:pt x="43180" y="7620"/>
                    <a:pt x="43180" y="7620"/>
                  </a:cubicBezTo>
                </a:path>
              </a:pathLst>
            </a:custGeom>
            <a:solidFill>
              <a:srgbClr val="FFFFFF"/>
            </a:solidFill>
            <a:ln cap="sq">
              <a:noFill/>
              <a:prstDash val="solid"/>
              <a:miter/>
            </a:ln>
          </p:spPr>
        </p:sp>
      </p:grpSp>
      <p:grpSp>
        <p:nvGrpSpPr>
          <p:cNvPr id="255" name="Group 255"/>
          <p:cNvGrpSpPr/>
          <p:nvPr/>
        </p:nvGrpSpPr>
        <p:grpSpPr>
          <a:xfrm>
            <a:off x="2482776" y="7709840"/>
            <a:ext cx="76359" cy="76996"/>
            <a:chOff x="0" y="0"/>
            <a:chExt cx="152400" cy="153670"/>
          </a:xfrm>
        </p:grpSpPr>
        <p:sp>
          <p:nvSpPr>
            <p:cNvPr id="256" name="Freeform 256"/>
            <p:cNvSpPr/>
            <p:nvPr/>
          </p:nvSpPr>
          <p:spPr>
            <a:xfrm>
              <a:off x="48260" y="49530"/>
              <a:ext cx="53340" cy="54610"/>
            </a:xfrm>
            <a:custGeom>
              <a:avLst/>
              <a:gdLst/>
              <a:ahLst/>
              <a:cxnLst/>
              <a:rect l="l" t="t" r="r" b="b"/>
              <a:pathLst>
                <a:path w="53340" h="54610">
                  <a:moveTo>
                    <a:pt x="53340" y="27940"/>
                  </a:moveTo>
                  <a:cubicBezTo>
                    <a:pt x="25400" y="54610"/>
                    <a:pt x="6350" y="41910"/>
                    <a:pt x="2540" y="34290"/>
                  </a:cubicBezTo>
                  <a:cubicBezTo>
                    <a:pt x="0" y="27940"/>
                    <a:pt x="3810" y="16510"/>
                    <a:pt x="8890" y="11430"/>
                  </a:cubicBezTo>
                  <a:cubicBezTo>
                    <a:pt x="13970" y="6350"/>
                    <a:pt x="24130" y="2540"/>
                    <a:pt x="31750" y="3810"/>
                  </a:cubicBezTo>
                  <a:cubicBezTo>
                    <a:pt x="38100" y="5080"/>
                    <a:pt x="48260" y="11430"/>
                    <a:pt x="50800" y="17780"/>
                  </a:cubicBezTo>
                  <a:cubicBezTo>
                    <a:pt x="53340" y="24130"/>
                    <a:pt x="53340" y="35560"/>
                    <a:pt x="49530" y="41910"/>
                  </a:cubicBezTo>
                  <a:cubicBezTo>
                    <a:pt x="45720" y="48260"/>
                    <a:pt x="35560" y="53340"/>
                    <a:pt x="29210" y="53340"/>
                  </a:cubicBezTo>
                  <a:cubicBezTo>
                    <a:pt x="21590" y="53340"/>
                    <a:pt x="11430" y="49530"/>
                    <a:pt x="7620" y="44450"/>
                  </a:cubicBezTo>
                  <a:cubicBezTo>
                    <a:pt x="3810" y="39370"/>
                    <a:pt x="1270" y="29210"/>
                    <a:pt x="2540" y="22860"/>
                  </a:cubicBezTo>
                  <a:cubicBezTo>
                    <a:pt x="5080" y="15240"/>
                    <a:pt x="15240" y="1270"/>
                    <a:pt x="22860" y="1270"/>
                  </a:cubicBezTo>
                  <a:cubicBezTo>
                    <a:pt x="31750" y="0"/>
                    <a:pt x="53340" y="25400"/>
                    <a:pt x="53340" y="25400"/>
                  </a:cubicBezTo>
                </a:path>
              </a:pathLst>
            </a:custGeom>
            <a:solidFill>
              <a:srgbClr val="FFFFFF"/>
            </a:solidFill>
            <a:ln cap="sq">
              <a:noFill/>
              <a:prstDash val="solid"/>
              <a:miter/>
            </a:ln>
          </p:spPr>
        </p:sp>
      </p:grpSp>
      <p:grpSp>
        <p:nvGrpSpPr>
          <p:cNvPr id="257" name="Group 257"/>
          <p:cNvGrpSpPr/>
          <p:nvPr/>
        </p:nvGrpSpPr>
        <p:grpSpPr>
          <a:xfrm>
            <a:off x="2480230" y="7699022"/>
            <a:ext cx="73814" cy="72541"/>
            <a:chOff x="0" y="0"/>
            <a:chExt cx="147320" cy="144780"/>
          </a:xfrm>
        </p:grpSpPr>
        <p:sp>
          <p:nvSpPr>
            <p:cNvPr id="258" name="Freeform 258"/>
            <p:cNvSpPr/>
            <p:nvPr/>
          </p:nvSpPr>
          <p:spPr>
            <a:xfrm>
              <a:off x="46990" y="45720"/>
              <a:ext cx="49530" cy="52070"/>
            </a:xfrm>
            <a:custGeom>
              <a:avLst/>
              <a:gdLst/>
              <a:ahLst/>
              <a:cxnLst/>
              <a:rect l="l" t="t" r="r" b="b"/>
              <a:pathLst>
                <a:path w="49530" h="52070">
                  <a:moveTo>
                    <a:pt x="49530" y="17780"/>
                  </a:moveTo>
                  <a:cubicBezTo>
                    <a:pt x="27940" y="52070"/>
                    <a:pt x="7620" y="45720"/>
                    <a:pt x="3810" y="38100"/>
                  </a:cubicBezTo>
                  <a:cubicBezTo>
                    <a:pt x="0" y="30480"/>
                    <a:pt x="3810" y="10160"/>
                    <a:pt x="10160" y="5080"/>
                  </a:cubicBezTo>
                  <a:cubicBezTo>
                    <a:pt x="16510" y="0"/>
                    <a:pt x="43180" y="7620"/>
                    <a:pt x="43180" y="7620"/>
                  </a:cubicBezTo>
                </a:path>
              </a:pathLst>
            </a:custGeom>
            <a:solidFill>
              <a:srgbClr val="FFFFFF"/>
            </a:solidFill>
            <a:ln cap="sq">
              <a:noFill/>
              <a:prstDash val="solid"/>
              <a:miter/>
            </a:ln>
          </p:spPr>
        </p:sp>
      </p:grpSp>
      <p:grpSp>
        <p:nvGrpSpPr>
          <p:cNvPr id="259" name="Group 259"/>
          <p:cNvGrpSpPr/>
          <p:nvPr/>
        </p:nvGrpSpPr>
        <p:grpSpPr>
          <a:xfrm>
            <a:off x="2477049" y="7637935"/>
            <a:ext cx="73814" cy="72541"/>
            <a:chOff x="0" y="0"/>
            <a:chExt cx="147320" cy="144780"/>
          </a:xfrm>
        </p:grpSpPr>
        <p:sp>
          <p:nvSpPr>
            <p:cNvPr id="260" name="Freeform 260"/>
            <p:cNvSpPr/>
            <p:nvPr/>
          </p:nvSpPr>
          <p:spPr>
            <a:xfrm>
              <a:off x="46990" y="45720"/>
              <a:ext cx="49530" cy="52070"/>
            </a:xfrm>
            <a:custGeom>
              <a:avLst/>
              <a:gdLst/>
              <a:ahLst/>
              <a:cxnLst/>
              <a:rect l="l" t="t" r="r" b="b"/>
              <a:pathLst>
                <a:path w="49530" h="52070">
                  <a:moveTo>
                    <a:pt x="49530" y="17780"/>
                  </a:moveTo>
                  <a:cubicBezTo>
                    <a:pt x="27940" y="52070"/>
                    <a:pt x="7620" y="45720"/>
                    <a:pt x="3810" y="38100"/>
                  </a:cubicBezTo>
                  <a:cubicBezTo>
                    <a:pt x="0" y="30480"/>
                    <a:pt x="3810" y="10160"/>
                    <a:pt x="10160" y="5080"/>
                  </a:cubicBezTo>
                  <a:cubicBezTo>
                    <a:pt x="16510" y="0"/>
                    <a:pt x="43180" y="7620"/>
                    <a:pt x="43180" y="7620"/>
                  </a:cubicBezTo>
                </a:path>
              </a:pathLst>
            </a:custGeom>
            <a:solidFill>
              <a:srgbClr val="FFFFFF"/>
            </a:solidFill>
            <a:ln cap="sq">
              <a:noFill/>
              <a:prstDash val="solid"/>
              <a:miter/>
            </a:ln>
          </p:spPr>
        </p:sp>
      </p:grpSp>
      <p:grpSp>
        <p:nvGrpSpPr>
          <p:cNvPr id="261" name="Group 261"/>
          <p:cNvGrpSpPr/>
          <p:nvPr/>
        </p:nvGrpSpPr>
        <p:grpSpPr>
          <a:xfrm>
            <a:off x="2505047" y="7453400"/>
            <a:ext cx="78268" cy="76996"/>
            <a:chOff x="0" y="0"/>
            <a:chExt cx="156210" cy="153670"/>
          </a:xfrm>
        </p:grpSpPr>
        <p:sp>
          <p:nvSpPr>
            <p:cNvPr id="262" name="Freeform 262"/>
            <p:cNvSpPr/>
            <p:nvPr/>
          </p:nvSpPr>
          <p:spPr>
            <a:xfrm>
              <a:off x="49530" y="50800"/>
              <a:ext cx="55880" cy="52070"/>
            </a:xfrm>
            <a:custGeom>
              <a:avLst/>
              <a:gdLst/>
              <a:ahLst/>
              <a:cxnLst/>
              <a:rect l="l" t="t" r="r" b="b"/>
              <a:pathLst>
                <a:path w="55880" h="52070">
                  <a:moveTo>
                    <a:pt x="30480" y="0"/>
                  </a:moveTo>
                  <a:cubicBezTo>
                    <a:pt x="55880" y="35560"/>
                    <a:pt x="49530" y="44450"/>
                    <a:pt x="43180" y="48260"/>
                  </a:cubicBezTo>
                  <a:cubicBezTo>
                    <a:pt x="36830" y="52070"/>
                    <a:pt x="25400" y="52070"/>
                    <a:pt x="19050" y="49530"/>
                  </a:cubicBezTo>
                  <a:cubicBezTo>
                    <a:pt x="12700" y="46990"/>
                    <a:pt x="6350" y="36830"/>
                    <a:pt x="5080" y="30480"/>
                  </a:cubicBezTo>
                  <a:cubicBezTo>
                    <a:pt x="3810" y="22860"/>
                    <a:pt x="7620" y="12700"/>
                    <a:pt x="12700" y="7620"/>
                  </a:cubicBezTo>
                  <a:cubicBezTo>
                    <a:pt x="17780" y="2540"/>
                    <a:pt x="29210" y="0"/>
                    <a:pt x="35560" y="1270"/>
                  </a:cubicBezTo>
                  <a:cubicBezTo>
                    <a:pt x="41910" y="2540"/>
                    <a:pt x="50800" y="10160"/>
                    <a:pt x="53340" y="16510"/>
                  </a:cubicBezTo>
                  <a:cubicBezTo>
                    <a:pt x="55880" y="22860"/>
                    <a:pt x="54610" y="34290"/>
                    <a:pt x="50800" y="40640"/>
                  </a:cubicBezTo>
                  <a:cubicBezTo>
                    <a:pt x="46990" y="46990"/>
                    <a:pt x="38100" y="52070"/>
                    <a:pt x="30480" y="52070"/>
                  </a:cubicBezTo>
                  <a:cubicBezTo>
                    <a:pt x="21590" y="52070"/>
                    <a:pt x="2540" y="41910"/>
                    <a:pt x="1270" y="33020"/>
                  </a:cubicBezTo>
                  <a:cubicBezTo>
                    <a:pt x="0" y="24130"/>
                    <a:pt x="22860" y="0"/>
                    <a:pt x="22860" y="0"/>
                  </a:cubicBezTo>
                </a:path>
              </a:pathLst>
            </a:custGeom>
            <a:solidFill>
              <a:srgbClr val="FFFFFF"/>
            </a:solidFill>
            <a:ln cap="sq">
              <a:noFill/>
              <a:prstDash val="solid"/>
              <a:miter/>
            </a:ln>
          </p:spPr>
        </p:sp>
      </p:grpSp>
      <p:sp>
        <p:nvSpPr>
          <p:cNvPr id="263" name="TextBox 263"/>
          <p:cNvSpPr txBox="1"/>
          <p:nvPr/>
        </p:nvSpPr>
        <p:spPr>
          <a:xfrm rot="-5400000">
            <a:off x="935358" y="7735525"/>
            <a:ext cx="748487" cy="116620"/>
          </a:xfrm>
          <a:prstGeom prst="rect">
            <a:avLst/>
          </a:prstGeom>
        </p:spPr>
        <p:txBody>
          <a:bodyPr lIns="0" tIns="0" rIns="0" bIns="0" rtlCol="0" anchor="t">
            <a:spAutoFit/>
          </a:bodyPr>
          <a:lstStyle/>
          <a:p>
            <a:pPr algn="ctr">
              <a:lnSpc>
                <a:spcPts val="935"/>
              </a:lnSpc>
              <a:spcBef>
                <a:spcPct val="0"/>
              </a:spcBef>
            </a:pPr>
            <a:r>
              <a:rPr lang="en-US" sz="668">
                <a:solidFill>
                  <a:srgbClr val="000000"/>
                </a:solidFill>
                <a:latin typeface="Canva Sans"/>
              </a:rPr>
              <a:t>NBR</a:t>
            </a:r>
          </a:p>
        </p:txBody>
      </p:sp>
      <p:sp>
        <p:nvSpPr>
          <p:cNvPr id="264" name="AutoShape 264"/>
          <p:cNvSpPr/>
          <p:nvPr/>
        </p:nvSpPr>
        <p:spPr>
          <a:xfrm>
            <a:off x="899109" y="7002993"/>
            <a:ext cx="420017" cy="416598"/>
          </a:xfrm>
          <a:prstGeom prst="line">
            <a:avLst/>
          </a:prstGeom>
          <a:ln w="19050" cap="flat">
            <a:solidFill>
              <a:srgbClr val="B4B4B4"/>
            </a:solidFill>
            <a:prstDash val="solid"/>
            <a:headEnd type="none" w="sm" len="sm"/>
            <a:tailEnd type="triangle" w="lg" len="med"/>
          </a:ln>
        </p:spPr>
      </p:sp>
      <p:grpSp>
        <p:nvGrpSpPr>
          <p:cNvPr id="265" name="Group 265"/>
          <p:cNvGrpSpPr/>
          <p:nvPr/>
        </p:nvGrpSpPr>
        <p:grpSpPr>
          <a:xfrm>
            <a:off x="600644" y="6189854"/>
            <a:ext cx="1113572" cy="783251"/>
            <a:chOff x="0" y="0"/>
            <a:chExt cx="377440" cy="265479"/>
          </a:xfrm>
        </p:grpSpPr>
        <p:sp>
          <p:nvSpPr>
            <p:cNvPr id="266" name="Freeform 266"/>
            <p:cNvSpPr/>
            <p:nvPr/>
          </p:nvSpPr>
          <p:spPr>
            <a:xfrm>
              <a:off x="0" y="0"/>
              <a:ext cx="377440" cy="265479"/>
            </a:xfrm>
            <a:custGeom>
              <a:avLst/>
              <a:gdLst/>
              <a:ahLst/>
              <a:cxnLst/>
              <a:rect l="l" t="t" r="r" b="b"/>
              <a:pathLst>
                <a:path w="377440" h="265479">
                  <a:moveTo>
                    <a:pt x="0" y="0"/>
                  </a:moveTo>
                  <a:lnTo>
                    <a:pt x="377440" y="0"/>
                  </a:lnTo>
                  <a:lnTo>
                    <a:pt x="377440" y="265479"/>
                  </a:lnTo>
                  <a:lnTo>
                    <a:pt x="0" y="265479"/>
                  </a:lnTo>
                  <a:close/>
                </a:path>
              </a:pathLst>
            </a:custGeom>
            <a:solidFill>
              <a:srgbClr val="000000">
                <a:alpha val="0"/>
              </a:srgbClr>
            </a:solidFill>
            <a:ln w="9525" cap="sq">
              <a:solidFill>
                <a:srgbClr val="000000"/>
              </a:solidFill>
              <a:prstDash val="solid"/>
              <a:miter/>
            </a:ln>
          </p:spPr>
        </p:sp>
        <p:sp>
          <p:nvSpPr>
            <p:cNvPr id="267" name="TextBox 267"/>
            <p:cNvSpPr txBox="1"/>
            <p:nvPr/>
          </p:nvSpPr>
          <p:spPr>
            <a:xfrm>
              <a:off x="0" y="-28575"/>
              <a:ext cx="377440" cy="294054"/>
            </a:xfrm>
            <a:prstGeom prst="rect">
              <a:avLst/>
            </a:prstGeom>
          </p:spPr>
          <p:txBody>
            <a:bodyPr lIns="50800" tIns="50800" rIns="50800" bIns="50800" rtlCol="0" anchor="ctr"/>
            <a:lstStyle/>
            <a:p>
              <a:pPr algn="ctr">
                <a:lnSpc>
                  <a:spcPts val="2100"/>
                </a:lnSpc>
              </a:pPr>
              <a:endParaRPr/>
            </a:p>
          </p:txBody>
        </p:sp>
      </p:grpSp>
      <p:grpSp>
        <p:nvGrpSpPr>
          <p:cNvPr id="268" name="Group 268"/>
          <p:cNvGrpSpPr/>
          <p:nvPr/>
        </p:nvGrpSpPr>
        <p:grpSpPr>
          <a:xfrm>
            <a:off x="367130" y="5416139"/>
            <a:ext cx="3934762" cy="3243700"/>
            <a:chOff x="0" y="0"/>
            <a:chExt cx="1383983" cy="1140914"/>
          </a:xfrm>
        </p:grpSpPr>
        <p:sp>
          <p:nvSpPr>
            <p:cNvPr id="269" name="Freeform 269"/>
            <p:cNvSpPr/>
            <p:nvPr/>
          </p:nvSpPr>
          <p:spPr>
            <a:xfrm>
              <a:off x="0" y="0"/>
              <a:ext cx="1383983" cy="1140914"/>
            </a:xfrm>
            <a:custGeom>
              <a:avLst/>
              <a:gdLst/>
              <a:ahLst/>
              <a:cxnLst/>
              <a:rect l="l" t="t" r="r" b="b"/>
              <a:pathLst>
                <a:path w="1383983" h="1140914">
                  <a:moveTo>
                    <a:pt x="0" y="0"/>
                  </a:moveTo>
                  <a:lnTo>
                    <a:pt x="1383983" y="0"/>
                  </a:lnTo>
                  <a:lnTo>
                    <a:pt x="1383983" y="1140914"/>
                  </a:lnTo>
                  <a:lnTo>
                    <a:pt x="0" y="1140914"/>
                  </a:lnTo>
                  <a:close/>
                </a:path>
              </a:pathLst>
            </a:custGeom>
            <a:solidFill>
              <a:srgbClr val="000000">
                <a:alpha val="0"/>
              </a:srgbClr>
            </a:solidFill>
            <a:ln w="38100" cap="sq">
              <a:solidFill>
                <a:srgbClr val="000000"/>
              </a:solidFill>
              <a:prstDash val="sysDot"/>
              <a:miter/>
            </a:ln>
          </p:spPr>
        </p:sp>
        <p:sp>
          <p:nvSpPr>
            <p:cNvPr id="270" name="TextBox 270"/>
            <p:cNvSpPr txBox="1"/>
            <p:nvPr/>
          </p:nvSpPr>
          <p:spPr>
            <a:xfrm>
              <a:off x="0" y="-28575"/>
              <a:ext cx="1383983" cy="1169489"/>
            </a:xfrm>
            <a:prstGeom prst="rect">
              <a:avLst/>
            </a:prstGeom>
          </p:spPr>
          <p:txBody>
            <a:bodyPr lIns="50800" tIns="50800" rIns="50800" bIns="50800" rtlCol="0" anchor="ctr"/>
            <a:lstStyle/>
            <a:p>
              <a:pPr algn="ctr">
                <a:lnSpc>
                  <a:spcPts val="2100"/>
                </a:lnSpc>
              </a:pPr>
              <a:endParaRPr/>
            </a:p>
          </p:txBody>
        </p:sp>
      </p:grpSp>
      <p:grpSp>
        <p:nvGrpSpPr>
          <p:cNvPr id="271" name="Group 271"/>
          <p:cNvGrpSpPr/>
          <p:nvPr/>
        </p:nvGrpSpPr>
        <p:grpSpPr>
          <a:xfrm>
            <a:off x="1666113" y="7495087"/>
            <a:ext cx="25424" cy="25424"/>
            <a:chOff x="0" y="0"/>
            <a:chExt cx="812800" cy="812800"/>
          </a:xfrm>
        </p:grpSpPr>
        <p:sp>
          <p:nvSpPr>
            <p:cNvPr id="272" name="Freeform 27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3535"/>
            </a:solidFill>
          </p:spPr>
        </p:sp>
        <p:sp>
          <p:nvSpPr>
            <p:cNvPr id="273" name="TextBox 273"/>
            <p:cNvSpPr txBox="1"/>
            <p:nvPr/>
          </p:nvSpPr>
          <p:spPr>
            <a:xfrm>
              <a:off x="76200" y="47625"/>
              <a:ext cx="660400" cy="688975"/>
            </a:xfrm>
            <a:prstGeom prst="rect">
              <a:avLst/>
            </a:prstGeom>
          </p:spPr>
          <p:txBody>
            <a:bodyPr lIns="50800" tIns="50800" rIns="50800" bIns="50800" rtlCol="0" anchor="ctr"/>
            <a:lstStyle/>
            <a:p>
              <a:pPr algn="ctr">
                <a:lnSpc>
                  <a:spcPts val="2100"/>
                </a:lnSpc>
              </a:pPr>
              <a:endParaRPr/>
            </a:p>
          </p:txBody>
        </p:sp>
      </p:grpSp>
      <p:sp>
        <p:nvSpPr>
          <p:cNvPr id="274" name="Freeform 274"/>
          <p:cNvSpPr/>
          <p:nvPr/>
        </p:nvSpPr>
        <p:spPr>
          <a:xfrm>
            <a:off x="3070914" y="6153069"/>
            <a:ext cx="787038" cy="756028"/>
          </a:xfrm>
          <a:custGeom>
            <a:avLst/>
            <a:gdLst/>
            <a:ahLst/>
            <a:cxnLst/>
            <a:rect l="l" t="t" r="r" b="b"/>
            <a:pathLst>
              <a:path w="787038" h="756028">
                <a:moveTo>
                  <a:pt x="0" y="0"/>
                </a:moveTo>
                <a:lnTo>
                  <a:pt x="787038" y="0"/>
                </a:lnTo>
                <a:lnTo>
                  <a:pt x="787038" y="756028"/>
                </a:lnTo>
                <a:lnTo>
                  <a:pt x="0" y="756028"/>
                </a:lnTo>
                <a:lnTo>
                  <a:pt x="0" y="0"/>
                </a:lnTo>
                <a:close/>
              </a:path>
            </a:pathLst>
          </a:custGeom>
          <a:blipFill>
            <a:blip r:embed="rId13"/>
            <a:stretch>
              <a:fillRect l="-7098"/>
            </a:stretch>
          </a:blipFill>
        </p:spPr>
      </p:sp>
      <p:grpSp>
        <p:nvGrpSpPr>
          <p:cNvPr id="275" name="Group 275"/>
          <p:cNvGrpSpPr/>
          <p:nvPr/>
        </p:nvGrpSpPr>
        <p:grpSpPr>
          <a:xfrm>
            <a:off x="3093827" y="6165699"/>
            <a:ext cx="787038" cy="734401"/>
            <a:chOff x="0" y="0"/>
            <a:chExt cx="282512" cy="263823"/>
          </a:xfrm>
        </p:grpSpPr>
        <p:sp>
          <p:nvSpPr>
            <p:cNvPr id="276" name="Freeform 276"/>
            <p:cNvSpPr/>
            <p:nvPr/>
          </p:nvSpPr>
          <p:spPr>
            <a:xfrm>
              <a:off x="0" y="0"/>
              <a:ext cx="282512" cy="263823"/>
            </a:xfrm>
            <a:custGeom>
              <a:avLst/>
              <a:gdLst/>
              <a:ahLst/>
              <a:cxnLst/>
              <a:rect l="l" t="t" r="r" b="b"/>
              <a:pathLst>
                <a:path w="282512" h="263823">
                  <a:moveTo>
                    <a:pt x="0" y="0"/>
                  </a:moveTo>
                  <a:lnTo>
                    <a:pt x="282512" y="0"/>
                  </a:lnTo>
                  <a:lnTo>
                    <a:pt x="282512" y="263823"/>
                  </a:lnTo>
                  <a:lnTo>
                    <a:pt x="0" y="263823"/>
                  </a:lnTo>
                  <a:close/>
                </a:path>
              </a:pathLst>
            </a:custGeom>
            <a:solidFill>
              <a:srgbClr val="000000">
                <a:alpha val="0"/>
              </a:srgbClr>
            </a:solidFill>
            <a:ln w="19050" cap="sq">
              <a:solidFill>
                <a:srgbClr val="FD0000"/>
              </a:solidFill>
              <a:prstDash val="solid"/>
              <a:miter/>
            </a:ln>
          </p:spPr>
        </p:sp>
        <p:sp>
          <p:nvSpPr>
            <p:cNvPr id="277" name="TextBox 277"/>
            <p:cNvSpPr txBox="1"/>
            <p:nvPr/>
          </p:nvSpPr>
          <p:spPr>
            <a:xfrm>
              <a:off x="0" y="-28575"/>
              <a:ext cx="282512" cy="292398"/>
            </a:xfrm>
            <a:prstGeom prst="rect">
              <a:avLst/>
            </a:prstGeom>
          </p:spPr>
          <p:txBody>
            <a:bodyPr lIns="50800" tIns="50800" rIns="50800" bIns="50800" rtlCol="0" anchor="ctr"/>
            <a:lstStyle/>
            <a:p>
              <a:pPr algn="ctr">
                <a:lnSpc>
                  <a:spcPts val="2100"/>
                </a:lnSpc>
                <a:spcBef>
                  <a:spcPct val="0"/>
                </a:spcBef>
              </a:pPr>
              <a:endParaRPr/>
            </a:p>
          </p:txBody>
        </p:sp>
      </p:grpSp>
      <p:sp>
        <p:nvSpPr>
          <p:cNvPr id="278" name="Freeform 278"/>
          <p:cNvSpPr/>
          <p:nvPr/>
        </p:nvSpPr>
        <p:spPr>
          <a:xfrm>
            <a:off x="3238136" y="6320291"/>
            <a:ext cx="787038" cy="756028"/>
          </a:xfrm>
          <a:custGeom>
            <a:avLst/>
            <a:gdLst/>
            <a:ahLst/>
            <a:cxnLst/>
            <a:rect l="l" t="t" r="r" b="b"/>
            <a:pathLst>
              <a:path w="787038" h="756028">
                <a:moveTo>
                  <a:pt x="0" y="0"/>
                </a:moveTo>
                <a:lnTo>
                  <a:pt x="787039" y="0"/>
                </a:lnTo>
                <a:lnTo>
                  <a:pt x="787039" y="756028"/>
                </a:lnTo>
                <a:lnTo>
                  <a:pt x="0" y="756028"/>
                </a:lnTo>
                <a:lnTo>
                  <a:pt x="0" y="0"/>
                </a:lnTo>
                <a:close/>
              </a:path>
            </a:pathLst>
          </a:custGeom>
          <a:blipFill>
            <a:blip r:embed="rId13"/>
            <a:stretch>
              <a:fillRect l="-7098"/>
            </a:stretch>
          </a:blipFill>
        </p:spPr>
      </p:sp>
      <p:grpSp>
        <p:nvGrpSpPr>
          <p:cNvPr id="279" name="Group 279"/>
          <p:cNvGrpSpPr/>
          <p:nvPr/>
        </p:nvGrpSpPr>
        <p:grpSpPr>
          <a:xfrm>
            <a:off x="3204767" y="6316639"/>
            <a:ext cx="812464" cy="758716"/>
            <a:chOff x="0" y="0"/>
            <a:chExt cx="282512" cy="263823"/>
          </a:xfrm>
        </p:grpSpPr>
        <p:sp>
          <p:nvSpPr>
            <p:cNvPr id="280" name="Freeform 280"/>
            <p:cNvSpPr/>
            <p:nvPr/>
          </p:nvSpPr>
          <p:spPr>
            <a:xfrm>
              <a:off x="0" y="0"/>
              <a:ext cx="282512" cy="263823"/>
            </a:xfrm>
            <a:custGeom>
              <a:avLst/>
              <a:gdLst/>
              <a:ahLst/>
              <a:cxnLst/>
              <a:rect l="l" t="t" r="r" b="b"/>
              <a:pathLst>
                <a:path w="282512" h="263823">
                  <a:moveTo>
                    <a:pt x="0" y="0"/>
                  </a:moveTo>
                  <a:lnTo>
                    <a:pt x="282512" y="0"/>
                  </a:lnTo>
                  <a:lnTo>
                    <a:pt x="282512" y="263823"/>
                  </a:lnTo>
                  <a:lnTo>
                    <a:pt x="0" y="263823"/>
                  </a:lnTo>
                  <a:close/>
                </a:path>
              </a:pathLst>
            </a:custGeom>
            <a:solidFill>
              <a:srgbClr val="000000">
                <a:alpha val="0"/>
              </a:srgbClr>
            </a:solidFill>
            <a:ln w="19050" cap="sq">
              <a:solidFill>
                <a:srgbClr val="FD0000"/>
              </a:solidFill>
              <a:prstDash val="solid"/>
              <a:miter/>
            </a:ln>
          </p:spPr>
        </p:sp>
        <p:sp>
          <p:nvSpPr>
            <p:cNvPr id="281" name="TextBox 281"/>
            <p:cNvSpPr txBox="1"/>
            <p:nvPr/>
          </p:nvSpPr>
          <p:spPr>
            <a:xfrm>
              <a:off x="0" y="-28575"/>
              <a:ext cx="282512" cy="292398"/>
            </a:xfrm>
            <a:prstGeom prst="rect">
              <a:avLst/>
            </a:prstGeom>
          </p:spPr>
          <p:txBody>
            <a:bodyPr lIns="50800" tIns="50800" rIns="50800" bIns="50800" rtlCol="0" anchor="ctr"/>
            <a:lstStyle/>
            <a:p>
              <a:pPr algn="ctr">
                <a:lnSpc>
                  <a:spcPts val="2100"/>
                </a:lnSpc>
                <a:spcBef>
                  <a:spcPct val="0"/>
                </a:spcBef>
              </a:pPr>
              <a:endParaRPr/>
            </a:p>
          </p:txBody>
        </p:sp>
      </p:grpSp>
      <p:sp>
        <p:nvSpPr>
          <p:cNvPr id="282" name="Freeform 282"/>
          <p:cNvSpPr/>
          <p:nvPr/>
        </p:nvSpPr>
        <p:spPr>
          <a:xfrm>
            <a:off x="3405359" y="6487514"/>
            <a:ext cx="787038" cy="756028"/>
          </a:xfrm>
          <a:custGeom>
            <a:avLst/>
            <a:gdLst/>
            <a:ahLst/>
            <a:cxnLst/>
            <a:rect l="l" t="t" r="r" b="b"/>
            <a:pathLst>
              <a:path w="787038" h="756028">
                <a:moveTo>
                  <a:pt x="0" y="0"/>
                </a:moveTo>
                <a:lnTo>
                  <a:pt x="787038" y="0"/>
                </a:lnTo>
                <a:lnTo>
                  <a:pt x="787038" y="756028"/>
                </a:lnTo>
                <a:lnTo>
                  <a:pt x="0" y="756028"/>
                </a:lnTo>
                <a:lnTo>
                  <a:pt x="0" y="0"/>
                </a:lnTo>
                <a:close/>
              </a:path>
            </a:pathLst>
          </a:custGeom>
          <a:blipFill>
            <a:blip r:embed="rId13"/>
            <a:stretch>
              <a:fillRect l="-7098"/>
            </a:stretch>
          </a:blipFill>
        </p:spPr>
      </p:sp>
      <p:grpSp>
        <p:nvGrpSpPr>
          <p:cNvPr id="283" name="Group 283"/>
          <p:cNvGrpSpPr/>
          <p:nvPr/>
        </p:nvGrpSpPr>
        <p:grpSpPr>
          <a:xfrm>
            <a:off x="3405359" y="6494882"/>
            <a:ext cx="787038" cy="758716"/>
            <a:chOff x="0" y="0"/>
            <a:chExt cx="273671" cy="263823"/>
          </a:xfrm>
        </p:grpSpPr>
        <p:sp>
          <p:nvSpPr>
            <p:cNvPr id="284" name="Freeform 284"/>
            <p:cNvSpPr/>
            <p:nvPr/>
          </p:nvSpPr>
          <p:spPr>
            <a:xfrm>
              <a:off x="0" y="0"/>
              <a:ext cx="273671" cy="263823"/>
            </a:xfrm>
            <a:custGeom>
              <a:avLst/>
              <a:gdLst/>
              <a:ahLst/>
              <a:cxnLst/>
              <a:rect l="l" t="t" r="r" b="b"/>
              <a:pathLst>
                <a:path w="273671" h="263823">
                  <a:moveTo>
                    <a:pt x="0" y="0"/>
                  </a:moveTo>
                  <a:lnTo>
                    <a:pt x="273671" y="0"/>
                  </a:lnTo>
                  <a:lnTo>
                    <a:pt x="273671" y="263823"/>
                  </a:lnTo>
                  <a:lnTo>
                    <a:pt x="0" y="263823"/>
                  </a:lnTo>
                  <a:close/>
                </a:path>
              </a:pathLst>
            </a:custGeom>
            <a:solidFill>
              <a:srgbClr val="000000">
                <a:alpha val="0"/>
              </a:srgbClr>
            </a:solidFill>
            <a:ln w="19050" cap="sq">
              <a:solidFill>
                <a:srgbClr val="FD0000"/>
              </a:solidFill>
              <a:prstDash val="solid"/>
              <a:miter/>
            </a:ln>
          </p:spPr>
        </p:sp>
        <p:sp>
          <p:nvSpPr>
            <p:cNvPr id="285" name="TextBox 285"/>
            <p:cNvSpPr txBox="1"/>
            <p:nvPr/>
          </p:nvSpPr>
          <p:spPr>
            <a:xfrm>
              <a:off x="0" y="-28575"/>
              <a:ext cx="273671" cy="292398"/>
            </a:xfrm>
            <a:prstGeom prst="rect">
              <a:avLst/>
            </a:prstGeom>
          </p:spPr>
          <p:txBody>
            <a:bodyPr lIns="50800" tIns="50800" rIns="50800" bIns="50800" rtlCol="0" anchor="ctr"/>
            <a:lstStyle/>
            <a:p>
              <a:pPr algn="ctr">
                <a:lnSpc>
                  <a:spcPts val="2100"/>
                </a:lnSpc>
                <a:spcBef>
                  <a:spcPct val="0"/>
                </a:spcBef>
              </a:pPr>
              <a:endParaRPr/>
            </a:p>
          </p:txBody>
        </p:sp>
      </p:grpSp>
      <p:sp>
        <p:nvSpPr>
          <p:cNvPr id="286" name="AutoShape 286"/>
          <p:cNvSpPr/>
          <p:nvPr/>
        </p:nvSpPr>
        <p:spPr>
          <a:xfrm flipV="1">
            <a:off x="2955450" y="7304921"/>
            <a:ext cx="322943" cy="229341"/>
          </a:xfrm>
          <a:prstGeom prst="line">
            <a:avLst/>
          </a:prstGeom>
          <a:ln w="28575" cap="flat">
            <a:solidFill>
              <a:srgbClr val="000000"/>
            </a:solidFill>
            <a:prstDash val="solid"/>
            <a:headEnd type="none" w="sm" len="sm"/>
            <a:tailEnd type="arrow" w="med" len="sm"/>
          </a:ln>
        </p:spPr>
      </p:sp>
      <p:sp>
        <p:nvSpPr>
          <p:cNvPr id="287" name="Freeform 287"/>
          <p:cNvSpPr/>
          <p:nvPr/>
        </p:nvSpPr>
        <p:spPr>
          <a:xfrm>
            <a:off x="3354341" y="7414062"/>
            <a:ext cx="139353" cy="848221"/>
          </a:xfrm>
          <a:custGeom>
            <a:avLst/>
            <a:gdLst/>
            <a:ahLst/>
            <a:cxnLst/>
            <a:rect l="l" t="t" r="r" b="b"/>
            <a:pathLst>
              <a:path w="139353" h="848221">
                <a:moveTo>
                  <a:pt x="0" y="0"/>
                </a:moveTo>
                <a:lnTo>
                  <a:pt x="139353" y="0"/>
                </a:lnTo>
                <a:lnTo>
                  <a:pt x="139353" y="848220"/>
                </a:lnTo>
                <a:lnTo>
                  <a:pt x="0" y="848220"/>
                </a:lnTo>
                <a:lnTo>
                  <a:pt x="0" y="0"/>
                </a:lnTo>
                <a:close/>
              </a:path>
            </a:pathLst>
          </a:custGeom>
          <a:blipFill>
            <a:blip r:embed="rId14"/>
            <a:stretch>
              <a:fillRect l="-24684" t="-6813" r="-175870" b="-4639"/>
            </a:stretch>
          </a:blipFill>
          <a:ln cap="sq">
            <a:noFill/>
            <a:prstDash val="solid"/>
            <a:miter/>
          </a:ln>
        </p:spPr>
      </p:sp>
      <p:sp>
        <p:nvSpPr>
          <p:cNvPr id="288" name="TextBox 288"/>
          <p:cNvSpPr txBox="1"/>
          <p:nvPr/>
        </p:nvSpPr>
        <p:spPr>
          <a:xfrm>
            <a:off x="1493824" y="7028464"/>
            <a:ext cx="593177" cy="354107"/>
          </a:xfrm>
          <a:prstGeom prst="rect">
            <a:avLst/>
          </a:prstGeom>
        </p:spPr>
        <p:txBody>
          <a:bodyPr lIns="0" tIns="0" rIns="0" bIns="0" rtlCol="0" anchor="t">
            <a:spAutoFit/>
          </a:bodyPr>
          <a:lstStyle/>
          <a:p>
            <a:pPr algn="ctr">
              <a:lnSpc>
                <a:spcPts val="739"/>
              </a:lnSpc>
              <a:spcBef>
                <a:spcPct val="0"/>
              </a:spcBef>
            </a:pPr>
            <a:r>
              <a:rPr lang="en-US" sz="528">
                <a:solidFill>
                  <a:srgbClr val="000000"/>
                </a:solidFill>
                <a:latin typeface="Canva Sans"/>
              </a:rPr>
              <a:t>Change detected when diverges from Seasonal Trend</a:t>
            </a:r>
          </a:p>
        </p:txBody>
      </p:sp>
      <p:sp>
        <p:nvSpPr>
          <p:cNvPr id="289" name="TextBox 289"/>
          <p:cNvSpPr txBox="1"/>
          <p:nvPr/>
        </p:nvSpPr>
        <p:spPr>
          <a:xfrm>
            <a:off x="1832139" y="7559877"/>
            <a:ext cx="664954" cy="154215"/>
          </a:xfrm>
          <a:prstGeom prst="rect">
            <a:avLst/>
          </a:prstGeom>
        </p:spPr>
        <p:txBody>
          <a:bodyPr lIns="0" tIns="0" rIns="0" bIns="0" rtlCol="0" anchor="t">
            <a:spAutoFit/>
          </a:bodyPr>
          <a:lstStyle/>
          <a:p>
            <a:pPr algn="ctr">
              <a:lnSpc>
                <a:spcPts val="689"/>
              </a:lnSpc>
              <a:spcBef>
                <a:spcPct val="0"/>
              </a:spcBef>
            </a:pPr>
            <a:r>
              <a:rPr lang="en-US" sz="492">
                <a:solidFill>
                  <a:srgbClr val="000000"/>
                </a:solidFill>
                <a:latin typeface="Canva Sans"/>
              </a:rPr>
              <a:t>Seasonal Trend pattern </a:t>
            </a:r>
          </a:p>
        </p:txBody>
      </p:sp>
      <p:sp>
        <p:nvSpPr>
          <p:cNvPr id="290" name="TextBox 290"/>
          <p:cNvSpPr txBox="1"/>
          <p:nvPr/>
        </p:nvSpPr>
        <p:spPr>
          <a:xfrm>
            <a:off x="76508" y="5102333"/>
            <a:ext cx="179286" cy="440988"/>
          </a:xfrm>
          <a:prstGeom prst="rect">
            <a:avLst/>
          </a:prstGeom>
        </p:spPr>
        <p:txBody>
          <a:bodyPr lIns="0" tIns="0" rIns="0" bIns="0" rtlCol="0" anchor="t">
            <a:spAutoFit/>
          </a:bodyPr>
          <a:lstStyle/>
          <a:p>
            <a:pPr algn="ctr">
              <a:lnSpc>
                <a:spcPts val="3601"/>
              </a:lnSpc>
              <a:spcBef>
                <a:spcPct val="0"/>
              </a:spcBef>
            </a:pPr>
            <a:r>
              <a:rPr lang="en-US" sz="2572">
                <a:solidFill>
                  <a:srgbClr val="000000"/>
                </a:solidFill>
                <a:latin typeface="Canva Sans"/>
              </a:rPr>
              <a:t>2</a:t>
            </a:r>
          </a:p>
        </p:txBody>
      </p:sp>
      <p:sp>
        <p:nvSpPr>
          <p:cNvPr id="291" name="TextBox 291"/>
          <p:cNvSpPr txBox="1"/>
          <p:nvPr/>
        </p:nvSpPr>
        <p:spPr>
          <a:xfrm>
            <a:off x="2133958" y="8249542"/>
            <a:ext cx="198753" cy="254916"/>
          </a:xfrm>
          <a:prstGeom prst="rect">
            <a:avLst/>
          </a:prstGeom>
        </p:spPr>
        <p:txBody>
          <a:bodyPr lIns="0" tIns="0" rIns="0" bIns="0" rtlCol="0" anchor="t">
            <a:spAutoFit/>
          </a:bodyPr>
          <a:lstStyle/>
          <a:p>
            <a:pPr algn="ctr">
              <a:lnSpc>
                <a:spcPts val="935"/>
              </a:lnSpc>
            </a:pPr>
            <a:r>
              <a:rPr lang="en-US" sz="668">
                <a:solidFill>
                  <a:srgbClr val="000000"/>
                </a:solidFill>
                <a:latin typeface="Canva Sans"/>
              </a:rPr>
              <a:t>Time</a:t>
            </a:r>
          </a:p>
          <a:p>
            <a:pPr algn="ctr">
              <a:lnSpc>
                <a:spcPts val="1122"/>
              </a:lnSpc>
              <a:spcBef>
                <a:spcPct val="0"/>
              </a:spcBef>
            </a:pPr>
            <a:endParaRPr lang="en-US" sz="668">
              <a:solidFill>
                <a:srgbClr val="000000"/>
              </a:solidFill>
              <a:latin typeface="Canva Sans"/>
            </a:endParaRPr>
          </a:p>
        </p:txBody>
      </p:sp>
      <p:sp>
        <p:nvSpPr>
          <p:cNvPr id="292" name="TextBox 292"/>
          <p:cNvSpPr txBox="1"/>
          <p:nvPr/>
        </p:nvSpPr>
        <p:spPr>
          <a:xfrm>
            <a:off x="1686562" y="6558737"/>
            <a:ext cx="1157256" cy="114959"/>
          </a:xfrm>
          <a:prstGeom prst="rect">
            <a:avLst/>
          </a:prstGeom>
        </p:spPr>
        <p:txBody>
          <a:bodyPr lIns="0" tIns="0" rIns="0" bIns="0" rtlCol="0" anchor="t">
            <a:spAutoFit/>
          </a:bodyPr>
          <a:lstStyle/>
          <a:p>
            <a:pPr algn="ctr">
              <a:lnSpc>
                <a:spcPts val="989"/>
              </a:lnSpc>
              <a:spcBef>
                <a:spcPct val="0"/>
              </a:spcBef>
            </a:pPr>
            <a:r>
              <a:rPr lang="en-US" sz="706">
                <a:solidFill>
                  <a:srgbClr val="000000"/>
                </a:solidFill>
                <a:latin typeface="Canva Sans"/>
              </a:rPr>
              <a:t>BEAST Algorithm</a:t>
            </a:r>
          </a:p>
        </p:txBody>
      </p:sp>
      <p:sp>
        <p:nvSpPr>
          <p:cNvPr id="293" name="TextBox 293"/>
          <p:cNvSpPr txBox="1"/>
          <p:nvPr/>
        </p:nvSpPr>
        <p:spPr>
          <a:xfrm>
            <a:off x="2924388" y="5855512"/>
            <a:ext cx="1074762" cy="241078"/>
          </a:xfrm>
          <a:prstGeom prst="rect">
            <a:avLst/>
          </a:prstGeom>
        </p:spPr>
        <p:txBody>
          <a:bodyPr lIns="0" tIns="0" rIns="0" bIns="0" rtlCol="0" anchor="t">
            <a:spAutoFit/>
          </a:bodyPr>
          <a:lstStyle/>
          <a:p>
            <a:pPr algn="ctr">
              <a:lnSpc>
                <a:spcPts val="918"/>
              </a:lnSpc>
              <a:spcBef>
                <a:spcPct val="0"/>
              </a:spcBef>
            </a:pPr>
            <a:r>
              <a:rPr lang="en-US" sz="656">
                <a:solidFill>
                  <a:srgbClr val="000000"/>
                </a:solidFill>
                <a:latin typeface="Canva Sans"/>
              </a:rPr>
              <a:t>BEAST Probability Outputs</a:t>
            </a:r>
          </a:p>
        </p:txBody>
      </p:sp>
      <p:sp>
        <p:nvSpPr>
          <p:cNvPr id="294" name="TextBox 294"/>
          <p:cNvSpPr txBox="1"/>
          <p:nvPr/>
        </p:nvSpPr>
        <p:spPr>
          <a:xfrm>
            <a:off x="3493694" y="7404537"/>
            <a:ext cx="593804" cy="169662"/>
          </a:xfrm>
          <a:prstGeom prst="rect">
            <a:avLst/>
          </a:prstGeom>
        </p:spPr>
        <p:txBody>
          <a:bodyPr lIns="0" tIns="0" rIns="0" bIns="0" rtlCol="0" anchor="t">
            <a:spAutoFit/>
          </a:bodyPr>
          <a:lstStyle/>
          <a:p>
            <a:pPr algn="ctr">
              <a:lnSpc>
                <a:spcPts val="715"/>
              </a:lnSpc>
              <a:spcBef>
                <a:spcPct val="0"/>
              </a:spcBef>
            </a:pPr>
            <a:r>
              <a:rPr lang="en-US" sz="511">
                <a:solidFill>
                  <a:srgbClr val="000000"/>
                </a:solidFill>
                <a:latin typeface="Canva Sans"/>
              </a:rPr>
              <a:t>1 -high probability of disturbance</a:t>
            </a:r>
          </a:p>
        </p:txBody>
      </p:sp>
      <p:sp>
        <p:nvSpPr>
          <p:cNvPr id="295" name="TextBox 295"/>
          <p:cNvSpPr txBox="1"/>
          <p:nvPr/>
        </p:nvSpPr>
        <p:spPr>
          <a:xfrm>
            <a:off x="3506183" y="8153203"/>
            <a:ext cx="593804" cy="169662"/>
          </a:xfrm>
          <a:prstGeom prst="rect">
            <a:avLst/>
          </a:prstGeom>
        </p:spPr>
        <p:txBody>
          <a:bodyPr lIns="0" tIns="0" rIns="0" bIns="0" rtlCol="0" anchor="t">
            <a:spAutoFit/>
          </a:bodyPr>
          <a:lstStyle/>
          <a:p>
            <a:pPr algn="ctr">
              <a:lnSpc>
                <a:spcPts val="715"/>
              </a:lnSpc>
              <a:spcBef>
                <a:spcPct val="0"/>
              </a:spcBef>
            </a:pPr>
            <a:r>
              <a:rPr lang="en-US" sz="511">
                <a:solidFill>
                  <a:srgbClr val="000000"/>
                </a:solidFill>
                <a:latin typeface="Canva Sans"/>
              </a:rPr>
              <a:t>0 -low probability of disturbance</a:t>
            </a:r>
          </a:p>
        </p:txBody>
      </p:sp>
      <p:grpSp>
        <p:nvGrpSpPr>
          <p:cNvPr id="296" name="Group 296"/>
          <p:cNvGrpSpPr/>
          <p:nvPr/>
        </p:nvGrpSpPr>
        <p:grpSpPr>
          <a:xfrm rot="5400000">
            <a:off x="4421905" y="6546499"/>
            <a:ext cx="498236" cy="649041"/>
            <a:chOff x="0" y="0"/>
            <a:chExt cx="623946" cy="812800"/>
          </a:xfrm>
        </p:grpSpPr>
        <p:sp>
          <p:nvSpPr>
            <p:cNvPr id="297" name="Freeform 297"/>
            <p:cNvSpPr/>
            <p:nvPr/>
          </p:nvSpPr>
          <p:spPr>
            <a:xfrm>
              <a:off x="0" y="0"/>
              <a:ext cx="623946" cy="812800"/>
            </a:xfrm>
            <a:custGeom>
              <a:avLst/>
              <a:gdLst/>
              <a:ahLst/>
              <a:cxnLst/>
              <a:rect l="l" t="t" r="r" b="b"/>
              <a:pathLst>
                <a:path w="623946" h="812800">
                  <a:moveTo>
                    <a:pt x="311973" y="0"/>
                  </a:moveTo>
                  <a:lnTo>
                    <a:pt x="0" y="406400"/>
                  </a:lnTo>
                  <a:lnTo>
                    <a:pt x="203200" y="406400"/>
                  </a:lnTo>
                  <a:lnTo>
                    <a:pt x="203200" y="812800"/>
                  </a:lnTo>
                  <a:lnTo>
                    <a:pt x="420746" y="812800"/>
                  </a:lnTo>
                  <a:lnTo>
                    <a:pt x="420746" y="406400"/>
                  </a:lnTo>
                  <a:lnTo>
                    <a:pt x="623946" y="406400"/>
                  </a:lnTo>
                  <a:lnTo>
                    <a:pt x="311973" y="0"/>
                  </a:lnTo>
                  <a:close/>
                </a:path>
              </a:pathLst>
            </a:custGeom>
            <a:solidFill>
              <a:srgbClr val="AFADAD"/>
            </a:solidFill>
          </p:spPr>
        </p:sp>
        <p:sp>
          <p:nvSpPr>
            <p:cNvPr id="298" name="TextBox 298"/>
            <p:cNvSpPr txBox="1"/>
            <p:nvPr/>
          </p:nvSpPr>
          <p:spPr>
            <a:xfrm>
              <a:off x="203200" y="73025"/>
              <a:ext cx="217546" cy="739775"/>
            </a:xfrm>
            <a:prstGeom prst="rect">
              <a:avLst/>
            </a:prstGeom>
          </p:spPr>
          <p:txBody>
            <a:bodyPr lIns="50800" tIns="50800" rIns="50800" bIns="50800" rtlCol="0" anchor="ctr"/>
            <a:lstStyle/>
            <a:p>
              <a:pPr algn="ctr">
                <a:lnSpc>
                  <a:spcPts val="2100"/>
                </a:lnSpc>
              </a:pPr>
              <a:endParaRPr/>
            </a:p>
          </p:txBody>
        </p:sp>
      </p:grpSp>
      <p:sp>
        <p:nvSpPr>
          <p:cNvPr id="299" name="Freeform 299"/>
          <p:cNvSpPr/>
          <p:nvPr/>
        </p:nvSpPr>
        <p:spPr>
          <a:xfrm>
            <a:off x="7059697" y="5558098"/>
            <a:ext cx="906771" cy="871044"/>
          </a:xfrm>
          <a:custGeom>
            <a:avLst/>
            <a:gdLst/>
            <a:ahLst/>
            <a:cxnLst/>
            <a:rect l="l" t="t" r="r" b="b"/>
            <a:pathLst>
              <a:path w="906771" h="871044">
                <a:moveTo>
                  <a:pt x="0" y="0"/>
                </a:moveTo>
                <a:lnTo>
                  <a:pt x="906771" y="0"/>
                </a:lnTo>
                <a:lnTo>
                  <a:pt x="906771" y="871043"/>
                </a:lnTo>
                <a:lnTo>
                  <a:pt x="0" y="871043"/>
                </a:lnTo>
                <a:lnTo>
                  <a:pt x="0" y="0"/>
                </a:lnTo>
                <a:close/>
              </a:path>
            </a:pathLst>
          </a:custGeom>
          <a:blipFill>
            <a:blip r:embed="rId13"/>
            <a:stretch>
              <a:fillRect l="-7098"/>
            </a:stretch>
          </a:blipFill>
        </p:spPr>
      </p:sp>
      <p:grpSp>
        <p:nvGrpSpPr>
          <p:cNvPr id="300" name="Group 300"/>
          <p:cNvGrpSpPr/>
          <p:nvPr/>
        </p:nvGrpSpPr>
        <p:grpSpPr>
          <a:xfrm>
            <a:off x="7050176" y="5559309"/>
            <a:ext cx="916292" cy="869833"/>
            <a:chOff x="0" y="0"/>
            <a:chExt cx="391802" cy="371936"/>
          </a:xfrm>
        </p:grpSpPr>
        <p:sp>
          <p:nvSpPr>
            <p:cNvPr id="301" name="Freeform 301"/>
            <p:cNvSpPr/>
            <p:nvPr/>
          </p:nvSpPr>
          <p:spPr>
            <a:xfrm>
              <a:off x="0" y="0"/>
              <a:ext cx="391802" cy="371936"/>
            </a:xfrm>
            <a:custGeom>
              <a:avLst/>
              <a:gdLst/>
              <a:ahLst/>
              <a:cxnLst/>
              <a:rect l="l" t="t" r="r" b="b"/>
              <a:pathLst>
                <a:path w="391802" h="371936">
                  <a:moveTo>
                    <a:pt x="0" y="0"/>
                  </a:moveTo>
                  <a:lnTo>
                    <a:pt x="391802" y="0"/>
                  </a:lnTo>
                  <a:lnTo>
                    <a:pt x="391802" y="371936"/>
                  </a:lnTo>
                  <a:lnTo>
                    <a:pt x="0" y="371936"/>
                  </a:lnTo>
                  <a:close/>
                </a:path>
              </a:pathLst>
            </a:custGeom>
            <a:solidFill>
              <a:srgbClr val="000000">
                <a:alpha val="0"/>
              </a:srgbClr>
            </a:solidFill>
            <a:ln w="19050" cap="sq">
              <a:solidFill>
                <a:srgbClr val="FD0000"/>
              </a:solidFill>
              <a:prstDash val="solid"/>
              <a:miter/>
            </a:ln>
          </p:spPr>
        </p:sp>
        <p:sp>
          <p:nvSpPr>
            <p:cNvPr id="302" name="TextBox 302"/>
            <p:cNvSpPr txBox="1"/>
            <p:nvPr/>
          </p:nvSpPr>
          <p:spPr>
            <a:xfrm>
              <a:off x="0" y="-28575"/>
              <a:ext cx="391802" cy="400511"/>
            </a:xfrm>
            <a:prstGeom prst="rect">
              <a:avLst/>
            </a:prstGeom>
          </p:spPr>
          <p:txBody>
            <a:bodyPr lIns="50800" tIns="50800" rIns="50800" bIns="50800" rtlCol="0" anchor="ctr"/>
            <a:lstStyle/>
            <a:p>
              <a:pPr algn="ctr">
                <a:lnSpc>
                  <a:spcPts val="2100"/>
                </a:lnSpc>
                <a:spcBef>
                  <a:spcPct val="0"/>
                </a:spcBef>
              </a:pPr>
              <a:endParaRPr/>
            </a:p>
          </p:txBody>
        </p:sp>
      </p:grpSp>
      <p:sp>
        <p:nvSpPr>
          <p:cNvPr id="303" name="AutoShape 303"/>
          <p:cNvSpPr/>
          <p:nvPr/>
        </p:nvSpPr>
        <p:spPr>
          <a:xfrm>
            <a:off x="7928017" y="6403050"/>
            <a:ext cx="324379" cy="474282"/>
          </a:xfrm>
          <a:prstGeom prst="line">
            <a:avLst/>
          </a:prstGeom>
          <a:ln w="28575" cap="flat">
            <a:solidFill>
              <a:srgbClr val="000000"/>
            </a:solidFill>
            <a:prstDash val="solid"/>
            <a:headEnd type="none" w="sm" len="sm"/>
            <a:tailEnd type="arrow" w="med" len="sm"/>
          </a:ln>
        </p:spPr>
      </p:sp>
      <p:sp>
        <p:nvSpPr>
          <p:cNvPr id="304" name="AutoShape 304"/>
          <p:cNvSpPr/>
          <p:nvPr/>
        </p:nvSpPr>
        <p:spPr>
          <a:xfrm>
            <a:off x="6768867" y="7154034"/>
            <a:ext cx="0" cy="723028"/>
          </a:xfrm>
          <a:prstGeom prst="line">
            <a:avLst/>
          </a:prstGeom>
          <a:ln w="19050" cap="flat">
            <a:solidFill>
              <a:srgbClr val="B4B4B4"/>
            </a:solidFill>
            <a:prstDash val="solid"/>
            <a:headEnd type="none" w="sm" len="sm"/>
            <a:tailEnd type="triangle" w="lg" len="med"/>
          </a:ln>
        </p:spPr>
      </p:sp>
      <p:sp>
        <p:nvSpPr>
          <p:cNvPr id="305" name="Freeform 305"/>
          <p:cNvSpPr/>
          <p:nvPr/>
        </p:nvSpPr>
        <p:spPr>
          <a:xfrm>
            <a:off x="6306086" y="6865164"/>
            <a:ext cx="848183" cy="783649"/>
          </a:xfrm>
          <a:custGeom>
            <a:avLst/>
            <a:gdLst/>
            <a:ahLst/>
            <a:cxnLst/>
            <a:rect l="l" t="t" r="r" b="b"/>
            <a:pathLst>
              <a:path w="848183" h="783649">
                <a:moveTo>
                  <a:pt x="0" y="0"/>
                </a:moveTo>
                <a:lnTo>
                  <a:pt x="848184" y="0"/>
                </a:lnTo>
                <a:lnTo>
                  <a:pt x="848184" y="783649"/>
                </a:lnTo>
                <a:lnTo>
                  <a:pt x="0" y="783649"/>
                </a:lnTo>
                <a:lnTo>
                  <a:pt x="0" y="0"/>
                </a:lnTo>
                <a:close/>
              </a:path>
            </a:pathLst>
          </a:custGeom>
          <a:blipFill>
            <a:blip r:embed="rId15"/>
            <a:stretch>
              <a:fillRect r="-32481" b="-6050"/>
            </a:stretch>
          </a:blipFill>
        </p:spPr>
      </p:sp>
      <p:sp>
        <p:nvSpPr>
          <p:cNvPr id="306" name="Freeform 306"/>
          <p:cNvSpPr/>
          <p:nvPr/>
        </p:nvSpPr>
        <p:spPr>
          <a:xfrm>
            <a:off x="6341801" y="7902074"/>
            <a:ext cx="848183" cy="776031"/>
          </a:xfrm>
          <a:custGeom>
            <a:avLst/>
            <a:gdLst/>
            <a:ahLst/>
            <a:cxnLst/>
            <a:rect l="l" t="t" r="r" b="b"/>
            <a:pathLst>
              <a:path w="848183" h="776031">
                <a:moveTo>
                  <a:pt x="0" y="0"/>
                </a:moveTo>
                <a:lnTo>
                  <a:pt x="848183" y="0"/>
                </a:lnTo>
                <a:lnTo>
                  <a:pt x="848183" y="776031"/>
                </a:lnTo>
                <a:lnTo>
                  <a:pt x="0" y="776031"/>
                </a:lnTo>
                <a:lnTo>
                  <a:pt x="0" y="0"/>
                </a:lnTo>
                <a:close/>
              </a:path>
            </a:pathLst>
          </a:custGeom>
          <a:blipFill>
            <a:blip r:embed="rId16"/>
            <a:stretch>
              <a:fillRect l="-16710" t="-2191" b="-5098"/>
            </a:stretch>
          </a:blipFill>
        </p:spPr>
      </p:sp>
      <p:sp>
        <p:nvSpPr>
          <p:cNvPr id="307" name="AutoShape 307"/>
          <p:cNvSpPr/>
          <p:nvPr/>
        </p:nvSpPr>
        <p:spPr>
          <a:xfrm>
            <a:off x="8266202" y="7159343"/>
            <a:ext cx="0" cy="723028"/>
          </a:xfrm>
          <a:prstGeom prst="line">
            <a:avLst/>
          </a:prstGeom>
          <a:ln w="19050" cap="flat">
            <a:solidFill>
              <a:srgbClr val="B4B4B4"/>
            </a:solidFill>
            <a:prstDash val="solid"/>
            <a:headEnd type="none" w="sm" len="sm"/>
            <a:tailEnd type="triangle" w="lg" len="med"/>
          </a:ln>
        </p:spPr>
      </p:sp>
      <p:sp>
        <p:nvSpPr>
          <p:cNvPr id="308" name="Freeform 308"/>
          <p:cNvSpPr/>
          <p:nvPr/>
        </p:nvSpPr>
        <p:spPr>
          <a:xfrm>
            <a:off x="7818913" y="6877332"/>
            <a:ext cx="866967" cy="772761"/>
          </a:xfrm>
          <a:custGeom>
            <a:avLst/>
            <a:gdLst/>
            <a:ahLst/>
            <a:cxnLst/>
            <a:rect l="l" t="t" r="r" b="b"/>
            <a:pathLst>
              <a:path w="866967" h="772761">
                <a:moveTo>
                  <a:pt x="0" y="0"/>
                </a:moveTo>
                <a:lnTo>
                  <a:pt x="866966" y="0"/>
                </a:lnTo>
                <a:lnTo>
                  <a:pt x="866966" y="772761"/>
                </a:lnTo>
                <a:lnTo>
                  <a:pt x="0" y="772761"/>
                </a:lnTo>
                <a:lnTo>
                  <a:pt x="0" y="0"/>
                </a:lnTo>
                <a:close/>
              </a:path>
            </a:pathLst>
          </a:custGeom>
          <a:blipFill>
            <a:blip r:embed="rId17"/>
            <a:stretch>
              <a:fillRect/>
            </a:stretch>
          </a:blipFill>
        </p:spPr>
      </p:sp>
      <p:sp>
        <p:nvSpPr>
          <p:cNvPr id="309" name="AutoShape 309"/>
          <p:cNvSpPr/>
          <p:nvPr/>
        </p:nvSpPr>
        <p:spPr>
          <a:xfrm flipH="1">
            <a:off x="6733911" y="6362141"/>
            <a:ext cx="362682" cy="500250"/>
          </a:xfrm>
          <a:prstGeom prst="line">
            <a:avLst/>
          </a:prstGeom>
          <a:ln w="28575" cap="flat">
            <a:solidFill>
              <a:srgbClr val="000000"/>
            </a:solidFill>
            <a:prstDash val="solid"/>
            <a:headEnd type="none" w="sm" len="sm"/>
            <a:tailEnd type="arrow" w="med" len="sm"/>
          </a:ln>
        </p:spPr>
      </p:sp>
      <p:sp>
        <p:nvSpPr>
          <p:cNvPr id="310" name="Freeform 310"/>
          <p:cNvSpPr/>
          <p:nvPr/>
        </p:nvSpPr>
        <p:spPr>
          <a:xfrm>
            <a:off x="7818913" y="7923788"/>
            <a:ext cx="866967" cy="783420"/>
          </a:xfrm>
          <a:custGeom>
            <a:avLst/>
            <a:gdLst/>
            <a:ahLst/>
            <a:cxnLst/>
            <a:rect l="l" t="t" r="r" b="b"/>
            <a:pathLst>
              <a:path w="866967" h="783420">
                <a:moveTo>
                  <a:pt x="0" y="0"/>
                </a:moveTo>
                <a:lnTo>
                  <a:pt x="866966" y="0"/>
                </a:lnTo>
                <a:lnTo>
                  <a:pt x="866966" y="783420"/>
                </a:lnTo>
                <a:lnTo>
                  <a:pt x="0" y="783420"/>
                </a:lnTo>
                <a:lnTo>
                  <a:pt x="0" y="0"/>
                </a:lnTo>
                <a:close/>
              </a:path>
            </a:pathLst>
          </a:custGeom>
          <a:blipFill>
            <a:blip r:embed="rId18"/>
            <a:stretch>
              <a:fillRect/>
            </a:stretch>
          </a:blipFill>
          <a:ln w="9525" cap="sq">
            <a:solidFill>
              <a:srgbClr val="000000"/>
            </a:solidFill>
            <a:prstDash val="solid"/>
            <a:miter/>
          </a:ln>
        </p:spPr>
      </p:sp>
      <p:sp>
        <p:nvSpPr>
          <p:cNvPr id="311" name="TextBox 311"/>
          <p:cNvSpPr txBox="1"/>
          <p:nvPr/>
        </p:nvSpPr>
        <p:spPr>
          <a:xfrm>
            <a:off x="8336287" y="6313035"/>
            <a:ext cx="889133" cy="267603"/>
          </a:xfrm>
          <a:prstGeom prst="rect">
            <a:avLst/>
          </a:prstGeom>
        </p:spPr>
        <p:txBody>
          <a:bodyPr lIns="0" tIns="0" rIns="0" bIns="0" rtlCol="0" anchor="t">
            <a:spAutoFit/>
          </a:bodyPr>
          <a:lstStyle/>
          <a:p>
            <a:pPr algn="ctr">
              <a:lnSpc>
                <a:spcPts val="1110"/>
              </a:lnSpc>
              <a:spcBef>
                <a:spcPct val="0"/>
              </a:spcBef>
            </a:pPr>
            <a:r>
              <a:rPr lang="en-US" sz="793">
                <a:solidFill>
                  <a:srgbClr val="000000"/>
                </a:solidFill>
                <a:latin typeface="Canva Sans"/>
              </a:rPr>
              <a:t> AOS polygons for N Year</a:t>
            </a:r>
          </a:p>
        </p:txBody>
      </p:sp>
      <p:sp>
        <p:nvSpPr>
          <p:cNvPr id="312" name="TextBox 312"/>
          <p:cNvSpPr txBox="1"/>
          <p:nvPr/>
        </p:nvSpPr>
        <p:spPr>
          <a:xfrm>
            <a:off x="6820145" y="5202492"/>
            <a:ext cx="1313568" cy="278769"/>
          </a:xfrm>
          <a:prstGeom prst="rect">
            <a:avLst/>
          </a:prstGeom>
        </p:spPr>
        <p:txBody>
          <a:bodyPr lIns="0" tIns="0" rIns="0" bIns="0" rtlCol="0" anchor="t">
            <a:spAutoFit/>
          </a:bodyPr>
          <a:lstStyle/>
          <a:p>
            <a:pPr algn="ctr">
              <a:lnSpc>
                <a:spcPts val="1122"/>
              </a:lnSpc>
              <a:spcBef>
                <a:spcPct val="0"/>
              </a:spcBef>
            </a:pPr>
            <a:r>
              <a:rPr lang="en-US" sz="801">
                <a:solidFill>
                  <a:srgbClr val="000000"/>
                </a:solidFill>
                <a:latin typeface="Canva Sans"/>
              </a:rPr>
              <a:t>BEAST Probability Outputs</a:t>
            </a:r>
          </a:p>
        </p:txBody>
      </p:sp>
      <p:sp>
        <p:nvSpPr>
          <p:cNvPr id="313" name="TextBox 313"/>
          <p:cNvSpPr txBox="1"/>
          <p:nvPr/>
        </p:nvSpPr>
        <p:spPr>
          <a:xfrm>
            <a:off x="5569553" y="6243830"/>
            <a:ext cx="911485" cy="540373"/>
          </a:xfrm>
          <a:prstGeom prst="rect">
            <a:avLst/>
          </a:prstGeom>
        </p:spPr>
        <p:txBody>
          <a:bodyPr lIns="0" tIns="0" rIns="0" bIns="0" rtlCol="0" anchor="t">
            <a:spAutoFit/>
          </a:bodyPr>
          <a:lstStyle/>
          <a:p>
            <a:pPr algn="ctr">
              <a:lnSpc>
                <a:spcPts val="1119"/>
              </a:lnSpc>
              <a:spcBef>
                <a:spcPct val="0"/>
              </a:spcBef>
            </a:pPr>
            <a:r>
              <a:rPr lang="en-US" sz="799">
                <a:solidFill>
                  <a:srgbClr val="000000"/>
                </a:solidFill>
                <a:latin typeface="Canva Sans"/>
              </a:rPr>
              <a:t> AOS polygons for all year prior N Year + two years after N year</a:t>
            </a:r>
          </a:p>
        </p:txBody>
      </p:sp>
      <p:sp>
        <p:nvSpPr>
          <p:cNvPr id="314" name="TextBox 314"/>
          <p:cNvSpPr txBox="1"/>
          <p:nvPr/>
        </p:nvSpPr>
        <p:spPr>
          <a:xfrm>
            <a:off x="5892971" y="7692344"/>
            <a:ext cx="911485" cy="134147"/>
          </a:xfrm>
          <a:prstGeom prst="rect">
            <a:avLst/>
          </a:prstGeom>
        </p:spPr>
        <p:txBody>
          <a:bodyPr lIns="0" tIns="0" rIns="0" bIns="0" rtlCol="0" anchor="t">
            <a:spAutoFit/>
          </a:bodyPr>
          <a:lstStyle/>
          <a:p>
            <a:pPr algn="ctr">
              <a:lnSpc>
                <a:spcPts val="1119"/>
              </a:lnSpc>
              <a:spcBef>
                <a:spcPct val="0"/>
              </a:spcBef>
            </a:pPr>
            <a:r>
              <a:rPr lang="en-US" sz="799">
                <a:solidFill>
                  <a:srgbClr val="000000"/>
                </a:solidFill>
                <a:latin typeface="Canva Sans"/>
              </a:rPr>
              <a:t>Masked out</a:t>
            </a:r>
          </a:p>
        </p:txBody>
      </p:sp>
      <p:sp>
        <p:nvSpPr>
          <p:cNvPr id="315" name="TextBox 315"/>
          <p:cNvSpPr txBox="1"/>
          <p:nvPr/>
        </p:nvSpPr>
        <p:spPr>
          <a:xfrm>
            <a:off x="8133713" y="7734939"/>
            <a:ext cx="911485" cy="134147"/>
          </a:xfrm>
          <a:prstGeom prst="rect">
            <a:avLst/>
          </a:prstGeom>
        </p:spPr>
        <p:txBody>
          <a:bodyPr lIns="0" tIns="0" rIns="0" bIns="0" rtlCol="0" anchor="t">
            <a:spAutoFit/>
          </a:bodyPr>
          <a:lstStyle/>
          <a:p>
            <a:pPr algn="ctr">
              <a:lnSpc>
                <a:spcPts val="1119"/>
              </a:lnSpc>
              <a:spcBef>
                <a:spcPct val="0"/>
              </a:spcBef>
            </a:pPr>
            <a:r>
              <a:rPr lang="en-US" sz="799">
                <a:solidFill>
                  <a:srgbClr val="000000"/>
                </a:solidFill>
                <a:latin typeface="Canva Sans"/>
              </a:rPr>
              <a:t>Masked by</a:t>
            </a:r>
          </a:p>
        </p:txBody>
      </p:sp>
      <p:sp>
        <p:nvSpPr>
          <p:cNvPr id="316" name="TextBox 316"/>
          <p:cNvSpPr txBox="1"/>
          <p:nvPr/>
        </p:nvSpPr>
        <p:spPr>
          <a:xfrm>
            <a:off x="7719005" y="8725294"/>
            <a:ext cx="1122062" cy="421967"/>
          </a:xfrm>
          <a:prstGeom prst="rect">
            <a:avLst/>
          </a:prstGeom>
        </p:spPr>
        <p:txBody>
          <a:bodyPr lIns="0" tIns="0" rIns="0" bIns="0" rtlCol="0" anchor="t">
            <a:spAutoFit/>
          </a:bodyPr>
          <a:lstStyle/>
          <a:p>
            <a:pPr algn="ctr">
              <a:lnSpc>
                <a:spcPts val="1196"/>
              </a:lnSpc>
            </a:pPr>
            <a:r>
              <a:rPr lang="en-US" sz="854">
                <a:solidFill>
                  <a:srgbClr val="000000"/>
                </a:solidFill>
                <a:latin typeface="Canva Sans"/>
              </a:rPr>
              <a:t>Historically Disturbed Pixels</a:t>
            </a:r>
          </a:p>
          <a:p>
            <a:pPr algn="ctr">
              <a:lnSpc>
                <a:spcPts val="1196"/>
              </a:lnSpc>
              <a:spcBef>
                <a:spcPct val="0"/>
              </a:spcBef>
            </a:pPr>
            <a:r>
              <a:rPr lang="en-US" sz="854">
                <a:solidFill>
                  <a:srgbClr val="000000"/>
                </a:solidFill>
                <a:latin typeface="Canva Sans"/>
              </a:rPr>
              <a:t>N Year</a:t>
            </a:r>
          </a:p>
        </p:txBody>
      </p:sp>
      <p:sp>
        <p:nvSpPr>
          <p:cNvPr id="317" name="TextBox 317"/>
          <p:cNvSpPr txBox="1"/>
          <p:nvPr/>
        </p:nvSpPr>
        <p:spPr>
          <a:xfrm>
            <a:off x="6258804" y="8737608"/>
            <a:ext cx="1122062" cy="353829"/>
          </a:xfrm>
          <a:prstGeom prst="rect">
            <a:avLst/>
          </a:prstGeom>
        </p:spPr>
        <p:txBody>
          <a:bodyPr lIns="0" tIns="0" rIns="0" bIns="0" rtlCol="0" anchor="t">
            <a:spAutoFit/>
          </a:bodyPr>
          <a:lstStyle/>
          <a:p>
            <a:pPr algn="ctr">
              <a:lnSpc>
                <a:spcPts val="998"/>
              </a:lnSpc>
            </a:pPr>
            <a:r>
              <a:rPr lang="en-US" sz="713">
                <a:solidFill>
                  <a:srgbClr val="000000"/>
                </a:solidFill>
                <a:latin typeface="Canva Sans"/>
              </a:rPr>
              <a:t>Historically Undisturbed Pixels</a:t>
            </a:r>
          </a:p>
          <a:p>
            <a:pPr algn="ctr">
              <a:lnSpc>
                <a:spcPts val="998"/>
              </a:lnSpc>
              <a:spcBef>
                <a:spcPct val="0"/>
              </a:spcBef>
            </a:pPr>
            <a:r>
              <a:rPr lang="en-US" sz="713">
                <a:solidFill>
                  <a:srgbClr val="000000"/>
                </a:solidFill>
                <a:latin typeface="Canva Sans"/>
              </a:rPr>
              <a:t>N Year</a:t>
            </a:r>
          </a:p>
        </p:txBody>
      </p:sp>
      <p:grpSp>
        <p:nvGrpSpPr>
          <p:cNvPr id="318" name="Group 318"/>
          <p:cNvGrpSpPr/>
          <p:nvPr/>
        </p:nvGrpSpPr>
        <p:grpSpPr>
          <a:xfrm>
            <a:off x="5341348" y="4994748"/>
            <a:ext cx="4170416" cy="4222048"/>
            <a:chOff x="0" y="0"/>
            <a:chExt cx="1200193" cy="1215052"/>
          </a:xfrm>
        </p:grpSpPr>
        <p:sp>
          <p:nvSpPr>
            <p:cNvPr id="319" name="Freeform 319"/>
            <p:cNvSpPr/>
            <p:nvPr/>
          </p:nvSpPr>
          <p:spPr>
            <a:xfrm>
              <a:off x="0" y="0"/>
              <a:ext cx="1200193" cy="1215052"/>
            </a:xfrm>
            <a:custGeom>
              <a:avLst/>
              <a:gdLst/>
              <a:ahLst/>
              <a:cxnLst/>
              <a:rect l="l" t="t" r="r" b="b"/>
              <a:pathLst>
                <a:path w="1200193" h="1215052">
                  <a:moveTo>
                    <a:pt x="0" y="0"/>
                  </a:moveTo>
                  <a:lnTo>
                    <a:pt x="1200193" y="0"/>
                  </a:lnTo>
                  <a:lnTo>
                    <a:pt x="1200193" y="1215052"/>
                  </a:lnTo>
                  <a:lnTo>
                    <a:pt x="0" y="1215052"/>
                  </a:lnTo>
                  <a:close/>
                </a:path>
              </a:pathLst>
            </a:custGeom>
            <a:solidFill>
              <a:srgbClr val="000000">
                <a:alpha val="0"/>
              </a:srgbClr>
            </a:solidFill>
            <a:ln w="38100" cap="sq">
              <a:solidFill>
                <a:srgbClr val="000000"/>
              </a:solidFill>
              <a:prstDash val="sysDot"/>
              <a:miter/>
            </a:ln>
          </p:spPr>
        </p:sp>
        <p:sp>
          <p:nvSpPr>
            <p:cNvPr id="320" name="TextBox 320"/>
            <p:cNvSpPr txBox="1"/>
            <p:nvPr/>
          </p:nvSpPr>
          <p:spPr>
            <a:xfrm>
              <a:off x="0" y="-28575"/>
              <a:ext cx="1200193" cy="1243627"/>
            </a:xfrm>
            <a:prstGeom prst="rect">
              <a:avLst/>
            </a:prstGeom>
          </p:spPr>
          <p:txBody>
            <a:bodyPr lIns="50800" tIns="50800" rIns="50800" bIns="50800" rtlCol="0" anchor="ctr"/>
            <a:lstStyle/>
            <a:p>
              <a:pPr algn="ctr">
                <a:lnSpc>
                  <a:spcPts val="2100"/>
                </a:lnSpc>
              </a:pPr>
              <a:endParaRPr/>
            </a:p>
          </p:txBody>
        </p:sp>
      </p:grpSp>
      <p:sp>
        <p:nvSpPr>
          <p:cNvPr id="321" name="AutoShape 321"/>
          <p:cNvSpPr/>
          <p:nvPr/>
        </p:nvSpPr>
        <p:spPr>
          <a:xfrm flipV="1">
            <a:off x="6779857" y="7266469"/>
            <a:ext cx="47471" cy="1211"/>
          </a:xfrm>
          <a:prstGeom prst="line">
            <a:avLst/>
          </a:prstGeom>
          <a:ln w="9525" cap="flat">
            <a:solidFill>
              <a:srgbClr val="FD0000"/>
            </a:solidFill>
            <a:prstDash val="solid"/>
            <a:headEnd type="none" w="sm" len="sm"/>
            <a:tailEnd type="none" w="sm" len="sm"/>
          </a:ln>
        </p:spPr>
      </p:sp>
      <p:sp>
        <p:nvSpPr>
          <p:cNvPr id="322" name="AutoShape 322"/>
          <p:cNvSpPr/>
          <p:nvPr/>
        </p:nvSpPr>
        <p:spPr>
          <a:xfrm flipH="1">
            <a:off x="6109346" y="7213802"/>
            <a:ext cx="113725" cy="0"/>
          </a:xfrm>
          <a:prstGeom prst="line">
            <a:avLst/>
          </a:prstGeom>
          <a:ln w="9525" cap="flat">
            <a:solidFill>
              <a:srgbClr val="FD0000"/>
            </a:solidFill>
            <a:prstDash val="solid"/>
            <a:headEnd type="none" w="sm" len="sm"/>
            <a:tailEnd type="none" w="sm" len="sm"/>
          </a:ln>
        </p:spPr>
      </p:sp>
      <p:sp>
        <p:nvSpPr>
          <p:cNvPr id="323" name="TextBox 323"/>
          <p:cNvSpPr txBox="1"/>
          <p:nvPr/>
        </p:nvSpPr>
        <p:spPr>
          <a:xfrm>
            <a:off x="5798780" y="7176892"/>
            <a:ext cx="284895" cy="64295"/>
          </a:xfrm>
          <a:prstGeom prst="rect">
            <a:avLst/>
          </a:prstGeom>
        </p:spPr>
        <p:txBody>
          <a:bodyPr lIns="0" tIns="0" rIns="0" bIns="0" rtlCol="0" anchor="t">
            <a:spAutoFit/>
          </a:bodyPr>
          <a:lstStyle/>
          <a:p>
            <a:pPr algn="ctr">
              <a:lnSpc>
                <a:spcPts val="513"/>
              </a:lnSpc>
              <a:spcBef>
                <a:spcPct val="0"/>
              </a:spcBef>
            </a:pPr>
            <a:r>
              <a:rPr lang="en-US" sz="367">
                <a:solidFill>
                  <a:srgbClr val="000000"/>
                </a:solidFill>
                <a:latin typeface="Canva Sans"/>
              </a:rPr>
              <a:t>100m buffer</a:t>
            </a:r>
          </a:p>
        </p:txBody>
      </p:sp>
      <p:sp>
        <p:nvSpPr>
          <p:cNvPr id="324" name="TextBox 324"/>
          <p:cNvSpPr txBox="1"/>
          <p:nvPr/>
        </p:nvSpPr>
        <p:spPr>
          <a:xfrm>
            <a:off x="4878913" y="4975654"/>
            <a:ext cx="166905" cy="376182"/>
          </a:xfrm>
          <a:prstGeom prst="rect">
            <a:avLst/>
          </a:prstGeom>
        </p:spPr>
        <p:txBody>
          <a:bodyPr lIns="0" tIns="0" rIns="0" bIns="0" rtlCol="0" anchor="t">
            <a:spAutoFit/>
          </a:bodyPr>
          <a:lstStyle/>
          <a:p>
            <a:pPr algn="ctr">
              <a:lnSpc>
                <a:spcPts val="3171"/>
              </a:lnSpc>
              <a:spcBef>
                <a:spcPct val="0"/>
              </a:spcBef>
            </a:pPr>
            <a:r>
              <a:rPr lang="en-US" sz="2265">
                <a:solidFill>
                  <a:srgbClr val="000000"/>
                </a:solidFill>
                <a:latin typeface="Canva Sans"/>
              </a:rPr>
              <a:t>3</a:t>
            </a:r>
          </a:p>
        </p:txBody>
      </p:sp>
      <p:sp>
        <p:nvSpPr>
          <p:cNvPr id="325" name="AutoShape 325"/>
          <p:cNvSpPr/>
          <p:nvPr/>
        </p:nvSpPr>
        <p:spPr>
          <a:xfrm flipH="1">
            <a:off x="14534226" y="4346495"/>
            <a:ext cx="681558" cy="875608"/>
          </a:xfrm>
          <a:prstGeom prst="line">
            <a:avLst/>
          </a:prstGeom>
          <a:ln w="9525" cap="flat">
            <a:solidFill>
              <a:srgbClr val="B4B4B4"/>
            </a:solidFill>
            <a:prstDash val="solid"/>
            <a:headEnd type="none" w="sm" len="sm"/>
            <a:tailEnd type="triangle" w="lg" len="med"/>
          </a:ln>
        </p:spPr>
      </p:sp>
      <p:sp>
        <p:nvSpPr>
          <p:cNvPr id="326" name="AutoShape 326"/>
          <p:cNvSpPr/>
          <p:nvPr/>
        </p:nvSpPr>
        <p:spPr>
          <a:xfrm flipH="1">
            <a:off x="14310418" y="3908598"/>
            <a:ext cx="681558" cy="875608"/>
          </a:xfrm>
          <a:prstGeom prst="line">
            <a:avLst/>
          </a:prstGeom>
          <a:ln w="9525" cap="flat">
            <a:solidFill>
              <a:srgbClr val="B4B4B4"/>
            </a:solidFill>
            <a:prstDash val="solid"/>
            <a:headEnd type="none" w="sm" len="sm"/>
            <a:tailEnd type="triangle" w="lg" len="med"/>
          </a:ln>
        </p:spPr>
      </p:sp>
      <p:grpSp>
        <p:nvGrpSpPr>
          <p:cNvPr id="327" name="Group 327"/>
          <p:cNvGrpSpPr/>
          <p:nvPr/>
        </p:nvGrpSpPr>
        <p:grpSpPr>
          <a:xfrm>
            <a:off x="14599998" y="3172227"/>
            <a:ext cx="2437287" cy="1412585"/>
            <a:chOff x="0" y="0"/>
            <a:chExt cx="593874" cy="344193"/>
          </a:xfrm>
        </p:grpSpPr>
        <p:sp>
          <p:nvSpPr>
            <p:cNvPr id="328" name="Freeform 328"/>
            <p:cNvSpPr/>
            <p:nvPr/>
          </p:nvSpPr>
          <p:spPr>
            <a:xfrm>
              <a:off x="0" y="0"/>
              <a:ext cx="593874" cy="344193"/>
            </a:xfrm>
            <a:custGeom>
              <a:avLst/>
              <a:gdLst/>
              <a:ahLst/>
              <a:cxnLst/>
              <a:rect l="l" t="t" r="r" b="b"/>
              <a:pathLst>
                <a:path w="593874" h="344193">
                  <a:moveTo>
                    <a:pt x="0" y="0"/>
                  </a:moveTo>
                  <a:lnTo>
                    <a:pt x="593874" y="0"/>
                  </a:lnTo>
                  <a:lnTo>
                    <a:pt x="593874" y="344193"/>
                  </a:lnTo>
                  <a:lnTo>
                    <a:pt x="0" y="344193"/>
                  </a:lnTo>
                  <a:close/>
                </a:path>
              </a:pathLst>
            </a:custGeom>
            <a:solidFill>
              <a:srgbClr val="FFFFFF"/>
            </a:solidFill>
            <a:ln w="9525" cap="sq">
              <a:solidFill>
                <a:srgbClr val="000000"/>
              </a:solidFill>
              <a:prstDash val="solid"/>
              <a:miter/>
            </a:ln>
          </p:spPr>
        </p:sp>
        <p:sp>
          <p:nvSpPr>
            <p:cNvPr id="329" name="TextBox 329"/>
            <p:cNvSpPr txBox="1"/>
            <p:nvPr/>
          </p:nvSpPr>
          <p:spPr>
            <a:xfrm>
              <a:off x="0" y="-28575"/>
              <a:ext cx="593874" cy="372768"/>
            </a:xfrm>
            <a:prstGeom prst="rect">
              <a:avLst/>
            </a:prstGeom>
          </p:spPr>
          <p:txBody>
            <a:bodyPr lIns="50800" tIns="50800" rIns="50800" bIns="50800" rtlCol="0" anchor="ctr"/>
            <a:lstStyle/>
            <a:p>
              <a:pPr algn="ctr">
                <a:lnSpc>
                  <a:spcPts val="2100"/>
                </a:lnSpc>
              </a:pPr>
              <a:endParaRPr/>
            </a:p>
          </p:txBody>
        </p:sp>
      </p:grpSp>
      <p:sp>
        <p:nvSpPr>
          <p:cNvPr id="330" name="Freeform 330"/>
          <p:cNvSpPr/>
          <p:nvPr/>
        </p:nvSpPr>
        <p:spPr>
          <a:xfrm>
            <a:off x="15018111" y="3559659"/>
            <a:ext cx="789852" cy="672960"/>
          </a:xfrm>
          <a:custGeom>
            <a:avLst/>
            <a:gdLst/>
            <a:ahLst/>
            <a:cxnLst/>
            <a:rect l="l" t="t" r="r" b="b"/>
            <a:pathLst>
              <a:path w="789852" h="672960">
                <a:moveTo>
                  <a:pt x="0" y="0"/>
                </a:moveTo>
                <a:lnTo>
                  <a:pt x="789852" y="0"/>
                </a:lnTo>
                <a:lnTo>
                  <a:pt x="789852" y="672960"/>
                </a:lnTo>
                <a:lnTo>
                  <a:pt x="0" y="672960"/>
                </a:lnTo>
                <a:lnTo>
                  <a:pt x="0" y="0"/>
                </a:lnTo>
                <a:close/>
              </a:path>
            </a:pathLst>
          </a:custGeom>
          <a:blipFill>
            <a:blip r:embed="rId16"/>
            <a:stretch>
              <a:fillRect l="-16710" t="-2352" b="-12860"/>
            </a:stretch>
          </a:blipFill>
        </p:spPr>
      </p:sp>
      <p:sp>
        <p:nvSpPr>
          <p:cNvPr id="331" name="Freeform 331"/>
          <p:cNvSpPr/>
          <p:nvPr/>
        </p:nvSpPr>
        <p:spPr>
          <a:xfrm>
            <a:off x="15231791" y="3896139"/>
            <a:ext cx="762116" cy="688673"/>
          </a:xfrm>
          <a:custGeom>
            <a:avLst/>
            <a:gdLst/>
            <a:ahLst/>
            <a:cxnLst/>
            <a:rect l="l" t="t" r="r" b="b"/>
            <a:pathLst>
              <a:path w="762116" h="688673">
                <a:moveTo>
                  <a:pt x="0" y="0"/>
                </a:moveTo>
                <a:lnTo>
                  <a:pt x="762115" y="0"/>
                </a:lnTo>
                <a:lnTo>
                  <a:pt x="762115" y="688673"/>
                </a:lnTo>
                <a:lnTo>
                  <a:pt x="0" y="688673"/>
                </a:lnTo>
                <a:lnTo>
                  <a:pt x="0" y="0"/>
                </a:lnTo>
                <a:close/>
              </a:path>
            </a:pathLst>
          </a:custGeom>
          <a:blipFill>
            <a:blip r:embed="rId18"/>
            <a:stretch>
              <a:fillRect/>
            </a:stretch>
          </a:blipFill>
          <a:ln w="9525" cap="sq">
            <a:solidFill>
              <a:srgbClr val="000000"/>
            </a:solidFill>
            <a:prstDash val="solid"/>
            <a:miter/>
          </a:ln>
        </p:spPr>
      </p:sp>
      <p:sp>
        <p:nvSpPr>
          <p:cNvPr id="332" name="TextBox 332"/>
          <p:cNvSpPr txBox="1"/>
          <p:nvPr/>
        </p:nvSpPr>
        <p:spPr>
          <a:xfrm>
            <a:off x="14884021" y="3189820"/>
            <a:ext cx="1016132" cy="353044"/>
          </a:xfrm>
          <a:prstGeom prst="rect">
            <a:avLst/>
          </a:prstGeom>
        </p:spPr>
        <p:txBody>
          <a:bodyPr lIns="0" tIns="0" rIns="0" bIns="0" rtlCol="0" anchor="t">
            <a:spAutoFit/>
          </a:bodyPr>
          <a:lstStyle/>
          <a:p>
            <a:pPr algn="ctr">
              <a:lnSpc>
                <a:spcPts val="996"/>
              </a:lnSpc>
            </a:pPr>
            <a:r>
              <a:rPr lang="en-US" sz="711">
                <a:solidFill>
                  <a:srgbClr val="000000"/>
                </a:solidFill>
                <a:latin typeface="Canva Sans"/>
              </a:rPr>
              <a:t>Historically Undisturbed Pixels</a:t>
            </a:r>
          </a:p>
          <a:p>
            <a:pPr algn="ctr">
              <a:lnSpc>
                <a:spcPts val="996"/>
              </a:lnSpc>
              <a:spcBef>
                <a:spcPct val="0"/>
              </a:spcBef>
            </a:pPr>
            <a:r>
              <a:rPr lang="en-US" sz="711">
                <a:solidFill>
                  <a:srgbClr val="000000"/>
                </a:solidFill>
                <a:latin typeface="Canva Sans"/>
              </a:rPr>
              <a:t>N Year</a:t>
            </a:r>
          </a:p>
        </p:txBody>
      </p:sp>
      <p:sp>
        <p:nvSpPr>
          <p:cNvPr id="333" name="TextBox 333"/>
          <p:cNvSpPr txBox="1"/>
          <p:nvPr/>
        </p:nvSpPr>
        <p:spPr>
          <a:xfrm>
            <a:off x="15805366" y="3719251"/>
            <a:ext cx="1016132" cy="353044"/>
          </a:xfrm>
          <a:prstGeom prst="rect">
            <a:avLst/>
          </a:prstGeom>
        </p:spPr>
        <p:txBody>
          <a:bodyPr lIns="0" tIns="0" rIns="0" bIns="0" rtlCol="0" anchor="t">
            <a:spAutoFit/>
          </a:bodyPr>
          <a:lstStyle/>
          <a:p>
            <a:pPr algn="ctr">
              <a:lnSpc>
                <a:spcPts val="996"/>
              </a:lnSpc>
            </a:pPr>
            <a:r>
              <a:rPr lang="en-US" sz="711">
                <a:solidFill>
                  <a:srgbClr val="000000"/>
                </a:solidFill>
                <a:latin typeface="Canva Sans"/>
              </a:rPr>
              <a:t>Historically Disturbed Pixels</a:t>
            </a:r>
          </a:p>
          <a:p>
            <a:pPr algn="ctr">
              <a:lnSpc>
                <a:spcPts val="996"/>
              </a:lnSpc>
              <a:spcBef>
                <a:spcPct val="0"/>
              </a:spcBef>
            </a:pPr>
            <a:r>
              <a:rPr lang="en-US" sz="711">
                <a:solidFill>
                  <a:srgbClr val="000000"/>
                </a:solidFill>
                <a:latin typeface="Canva Sans"/>
              </a:rPr>
              <a:t>N Year</a:t>
            </a:r>
          </a:p>
        </p:txBody>
      </p:sp>
      <p:grpSp>
        <p:nvGrpSpPr>
          <p:cNvPr id="334" name="Group 334"/>
          <p:cNvGrpSpPr/>
          <p:nvPr/>
        </p:nvGrpSpPr>
        <p:grpSpPr>
          <a:xfrm>
            <a:off x="11254857" y="5877213"/>
            <a:ext cx="944453" cy="362951"/>
            <a:chOff x="0" y="0"/>
            <a:chExt cx="1844040" cy="708660"/>
          </a:xfrm>
        </p:grpSpPr>
        <p:sp>
          <p:nvSpPr>
            <p:cNvPr id="335" name="Freeform 335"/>
            <p:cNvSpPr/>
            <p:nvPr/>
          </p:nvSpPr>
          <p:spPr>
            <a:xfrm>
              <a:off x="46990" y="50800"/>
              <a:ext cx="1747520" cy="612140"/>
            </a:xfrm>
            <a:custGeom>
              <a:avLst/>
              <a:gdLst/>
              <a:ahLst/>
              <a:cxnLst/>
              <a:rect l="l" t="t" r="r" b="b"/>
              <a:pathLst>
                <a:path w="1747520" h="612140">
                  <a:moveTo>
                    <a:pt x="10160" y="568960"/>
                  </a:moveTo>
                  <a:cubicBezTo>
                    <a:pt x="154940" y="505460"/>
                    <a:pt x="175260" y="473710"/>
                    <a:pt x="209550" y="426720"/>
                  </a:cubicBezTo>
                  <a:cubicBezTo>
                    <a:pt x="267970" y="345440"/>
                    <a:pt x="351790" y="138430"/>
                    <a:pt x="421640" y="72390"/>
                  </a:cubicBezTo>
                  <a:cubicBezTo>
                    <a:pt x="461010" y="34290"/>
                    <a:pt x="506730" y="20320"/>
                    <a:pt x="538480" y="8890"/>
                  </a:cubicBezTo>
                  <a:cubicBezTo>
                    <a:pt x="558800" y="1270"/>
                    <a:pt x="570230" y="0"/>
                    <a:pt x="591820" y="0"/>
                  </a:cubicBezTo>
                  <a:cubicBezTo>
                    <a:pt x="627380" y="1270"/>
                    <a:pt x="697230" y="17780"/>
                    <a:pt x="728980" y="30480"/>
                  </a:cubicBezTo>
                  <a:cubicBezTo>
                    <a:pt x="746760" y="38100"/>
                    <a:pt x="753110" y="43180"/>
                    <a:pt x="769620" y="55880"/>
                  </a:cubicBezTo>
                  <a:cubicBezTo>
                    <a:pt x="798830" y="77470"/>
                    <a:pt x="842010" y="114300"/>
                    <a:pt x="882650" y="156210"/>
                  </a:cubicBezTo>
                  <a:cubicBezTo>
                    <a:pt x="938530" y="214630"/>
                    <a:pt x="1014730" y="326390"/>
                    <a:pt x="1069340" y="378460"/>
                  </a:cubicBezTo>
                  <a:cubicBezTo>
                    <a:pt x="1104900" y="411480"/>
                    <a:pt x="1125220" y="429260"/>
                    <a:pt x="1165860" y="450850"/>
                  </a:cubicBezTo>
                  <a:cubicBezTo>
                    <a:pt x="1220470" y="481330"/>
                    <a:pt x="1300480" y="508000"/>
                    <a:pt x="1375410" y="528320"/>
                  </a:cubicBezTo>
                  <a:cubicBezTo>
                    <a:pt x="1456690" y="551180"/>
                    <a:pt x="1568450" y="568960"/>
                    <a:pt x="1635760" y="576580"/>
                  </a:cubicBezTo>
                  <a:cubicBezTo>
                    <a:pt x="1677670" y="581660"/>
                    <a:pt x="1722120" y="572770"/>
                    <a:pt x="1737360" y="581660"/>
                  </a:cubicBezTo>
                  <a:cubicBezTo>
                    <a:pt x="1743710" y="585470"/>
                    <a:pt x="1747520" y="591820"/>
                    <a:pt x="1746250" y="595630"/>
                  </a:cubicBezTo>
                  <a:cubicBezTo>
                    <a:pt x="1744980" y="599440"/>
                    <a:pt x="1727200" y="605790"/>
                    <a:pt x="1724660" y="603250"/>
                  </a:cubicBezTo>
                  <a:cubicBezTo>
                    <a:pt x="1722120" y="600710"/>
                    <a:pt x="1729740" y="581660"/>
                    <a:pt x="1732280" y="581660"/>
                  </a:cubicBezTo>
                  <a:cubicBezTo>
                    <a:pt x="1734820" y="581660"/>
                    <a:pt x="1743710" y="599440"/>
                    <a:pt x="1741170" y="604520"/>
                  </a:cubicBezTo>
                  <a:cubicBezTo>
                    <a:pt x="1736090" y="612140"/>
                    <a:pt x="1710690" y="608330"/>
                    <a:pt x="1685290" y="607060"/>
                  </a:cubicBezTo>
                  <a:cubicBezTo>
                    <a:pt x="1626870" y="603250"/>
                    <a:pt x="1493520" y="584200"/>
                    <a:pt x="1403350" y="561340"/>
                  </a:cubicBezTo>
                  <a:cubicBezTo>
                    <a:pt x="1316990" y="539750"/>
                    <a:pt x="1224280" y="510540"/>
                    <a:pt x="1156970" y="473710"/>
                  </a:cubicBezTo>
                  <a:cubicBezTo>
                    <a:pt x="1102360" y="443230"/>
                    <a:pt x="1066800" y="410210"/>
                    <a:pt x="1022350" y="367030"/>
                  </a:cubicBezTo>
                  <a:cubicBezTo>
                    <a:pt x="969010" y="313690"/>
                    <a:pt x="914400" y="224790"/>
                    <a:pt x="863600" y="172720"/>
                  </a:cubicBezTo>
                  <a:cubicBezTo>
                    <a:pt x="824230" y="132080"/>
                    <a:pt x="774700" y="93980"/>
                    <a:pt x="750570" y="73660"/>
                  </a:cubicBezTo>
                  <a:cubicBezTo>
                    <a:pt x="739140" y="64770"/>
                    <a:pt x="737870" y="60960"/>
                    <a:pt x="725170" y="54610"/>
                  </a:cubicBezTo>
                  <a:cubicBezTo>
                    <a:pt x="699770" y="43180"/>
                    <a:pt x="631190" y="27940"/>
                    <a:pt x="599440" y="25400"/>
                  </a:cubicBezTo>
                  <a:cubicBezTo>
                    <a:pt x="580390" y="24130"/>
                    <a:pt x="571500" y="24130"/>
                    <a:pt x="553720" y="29210"/>
                  </a:cubicBezTo>
                  <a:cubicBezTo>
                    <a:pt x="524510" y="38100"/>
                    <a:pt x="472440" y="60960"/>
                    <a:pt x="441960" y="87630"/>
                  </a:cubicBezTo>
                  <a:cubicBezTo>
                    <a:pt x="411480" y="114300"/>
                    <a:pt x="394970" y="151130"/>
                    <a:pt x="370840" y="191770"/>
                  </a:cubicBezTo>
                  <a:cubicBezTo>
                    <a:pt x="340360" y="243840"/>
                    <a:pt x="316230" y="317500"/>
                    <a:pt x="278130" y="375920"/>
                  </a:cubicBezTo>
                  <a:cubicBezTo>
                    <a:pt x="237490" y="436880"/>
                    <a:pt x="175260" y="513080"/>
                    <a:pt x="130810" y="548640"/>
                  </a:cubicBezTo>
                  <a:cubicBezTo>
                    <a:pt x="102870" y="571500"/>
                    <a:pt x="77470" y="584200"/>
                    <a:pt x="53340" y="590550"/>
                  </a:cubicBezTo>
                  <a:cubicBezTo>
                    <a:pt x="35560" y="595630"/>
                    <a:pt x="8890" y="599440"/>
                    <a:pt x="3810" y="593090"/>
                  </a:cubicBezTo>
                  <a:cubicBezTo>
                    <a:pt x="0" y="588010"/>
                    <a:pt x="10160" y="568960"/>
                    <a:pt x="10160" y="568960"/>
                  </a:cubicBezTo>
                </a:path>
              </a:pathLst>
            </a:custGeom>
            <a:solidFill>
              <a:srgbClr val="D402BC"/>
            </a:solidFill>
            <a:ln cap="sq">
              <a:noFill/>
              <a:prstDash val="solid"/>
              <a:miter/>
            </a:ln>
          </p:spPr>
        </p:sp>
      </p:grpSp>
      <p:grpSp>
        <p:nvGrpSpPr>
          <p:cNvPr id="336" name="Group 336"/>
          <p:cNvGrpSpPr/>
          <p:nvPr/>
        </p:nvGrpSpPr>
        <p:grpSpPr>
          <a:xfrm>
            <a:off x="12548667" y="5483603"/>
            <a:ext cx="1120908" cy="798066"/>
            <a:chOff x="0" y="0"/>
            <a:chExt cx="3307080" cy="2354580"/>
          </a:xfrm>
        </p:grpSpPr>
        <p:sp>
          <p:nvSpPr>
            <p:cNvPr id="337" name="Freeform 337"/>
            <p:cNvSpPr/>
            <p:nvPr/>
          </p:nvSpPr>
          <p:spPr>
            <a:xfrm>
              <a:off x="50800" y="48260"/>
              <a:ext cx="3208020" cy="2268220"/>
            </a:xfrm>
            <a:custGeom>
              <a:avLst/>
              <a:gdLst/>
              <a:ahLst/>
              <a:cxnLst/>
              <a:rect l="l" t="t" r="r" b="b"/>
              <a:pathLst>
                <a:path w="3208020" h="2268220">
                  <a:moveTo>
                    <a:pt x="12700" y="2195830"/>
                  </a:moveTo>
                  <a:cubicBezTo>
                    <a:pt x="436880" y="2195830"/>
                    <a:pt x="518160" y="2167890"/>
                    <a:pt x="584200" y="2133600"/>
                  </a:cubicBezTo>
                  <a:cubicBezTo>
                    <a:pt x="641350" y="2104390"/>
                    <a:pt x="680720" y="2076450"/>
                    <a:pt x="728980" y="2021840"/>
                  </a:cubicBezTo>
                  <a:cubicBezTo>
                    <a:pt x="805180" y="1935480"/>
                    <a:pt x="896620" y="1762760"/>
                    <a:pt x="961390" y="1634490"/>
                  </a:cubicBezTo>
                  <a:cubicBezTo>
                    <a:pt x="1021080" y="1515110"/>
                    <a:pt x="1073150" y="1376680"/>
                    <a:pt x="1108710" y="1278890"/>
                  </a:cubicBezTo>
                  <a:cubicBezTo>
                    <a:pt x="1134110" y="1210310"/>
                    <a:pt x="1145540" y="1181100"/>
                    <a:pt x="1164590" y="1103630"/>
                  </a:cubicBezTo>
                  <a:cubicBezTo>
                    <a:pt x="1198880" y="961390"/>
                    <a:pt x="1229360" y="655320"/>
                    <a:pt x="1271270" y="485140"/>
                  </a:cubicBezTo>
                  <a:cubicBezTo>
                    <a:pt x="1301750" y="361950"/>
                    <a:pt x="1341120" y="245110"/>
                    <a:pt x="1372870" y="173990"/>
                  </a:cubicBezTo>
                  <a:cubicBezTo>
                    <a:pt x="1390650" y="133350"/>
                    <a:pt x="1405890" y="109220"/>
                    <a:pt x="1424940" y="83820"/>
                  </a:cubicBezTo>
                  <a:cubicBezTo>
                    <a:pt x="1441450" y="60960"/>
                    <a:pt x="1460500" y="39370"/>
                    <a:pt x="1480820" y="25400"/>
                  </a:cubicBezTo>
                  <a:cubicBezTo>
                    <a:pt x="1497330" y="13970"/>
                    <a:pt x="1515110" y="7620"/>
                    <a:pt x="1534160" y="3810"/>
                  </a:cubicBezTo>
                  <a:cubicBezTo>
                    <a:pt x="1554480" y="0"/>
                    <a:pt x="1583690" y="0"/>
                    <a:pt x="1601470" y="2540"/>
                  </a:cubicBezTo>
                  <a:cubicBezTo>
                    <a:pt x="1612900" y="3810"/>
                    <a:pt x="1620520" y="5080"/>
                    <a:pt x="1630680" y="11430"/>
                  </a:cubicBezTo>
                  <a:cubicBezTo>
                    <a:pt x="1648460" y="21590"/>
                    <a:pt x="1672590" y="43180"/>
                    <a:pt x="1691640" y="67310"/>
                  </a:cubicBezTo>
                  <a:cubicBezTo>
                    <a:pt x="1715770" y="97790"/>
                    <a:pt x="1734820" y="134620"/>
                    <a:pt x="1755140" y="182880"/>
                  </a:cubicBezTo>
                  <a:cubicBezTo>
                    <a:pt x="1784350" y="252730"/>
                    <a:pt x="1812290" y="365760"/>
                    <a:pt x="1833880" y="454660"/>
                  </a:cubicBezTo>
                  <a:cubicBezTo>
                    <a:pt x="1854200" y="538480"/>
                    <a:pt x="1869440" y="622300"/>
                    <a:pt x="1879600" y="701040"/>
                  </a:cubicBezTo>
                  <a:cubicBezTo>
                    <a:pt x="1888490" y="773430"/>
                    <a:pt x="1883410" y="824230"/>
                    <a:pt x="1892300" y="910590"/>
                  </a:cubicBezTo>
                  <a:cubicBezTo>
                    <a:pt x="1907540" y="1054100"/>
                    <a:pt x="1929130" y="1285240"/>
                    <a:pt x="1981200" y="1477010"/>
                  </a:cubicBezTo>
                  <a:cubicBezTo>
                    <a:pt x="2038350" y="1686560"/>
                    <a:pt x="2169160" y="2021840"/>
                    <a:pt x="2237740" y="2117090"/>
                  </a:cubicBezTo>
                  <a:cubicBezTo>
                    <a:pt x="2261870" y="2151380"/>
                    <a:pt x="2282190" y="2160270"/>
                    <a:pt x="2303780" y="2174240"/>
                  </a:cubicBezTo>
                  <a:cubicBezTo>
                    <a:pt x="2321560" y="2185670"/>
                    <a:pt x="2331720" y="2189480"/>
                    <a:pt x="2358390" y="2195830"/>
                  </a:cubicBezTo>
                  <a:cubicBezTo>
                    <a:pt x="2424430" y="2212340"/>
                    <a:pt x="2586990" y="2223770"/>
                    <a:pt x="2715260" y="2230120"/>
                  </a:cubicBezTo>
                  <a:cubicBezTo>
                    <a:pt x="2863850" y="2237740"/>
                    <a:pt x="3159760" y="2203450"/>
                    <a:pt x="3196590" y="2230120"/>
                  </a:cubicBezTo>
                  <a:cubicBezTo>
                    <a:pt x="3204210" y="2235200"/>
                    <a:pt x="3205480" y="2246630"/>
                    <a:pt x="3202940" y="2250440"/>
                  </a:cubicBezTo>
                  <a:cubicBezTo>
                    <a:pt x="3200400" y="2254250"/>
                    <a:pt x="3182620" y="2252980"/>
                    <a:pt x="3181350" y="2249170"/>
                  </a:cubicBezTo>
                  <a:cubicBezTo>
                    <a:pt x="3180080" y="2245360"/>
                    <a:pt x="3187700" y="2230120"/>
                    <a:pt x="3191510" y="2230120"/>
                  </a:cubicBezTo>
                  <a:cubicBezTo>
                    <a:pt x="3195320" y="2230120"/>
                    <a:pt x="3208020" y="2241550"/>
                    <a:pt x="3205480" y="2246630"/>
                  </a:cubicBezTo>
                  <a:cubicBezTo>
                    <a:pt x="3195320" y="2268220"/>
                    <a:pt x="2825750" y="2264410"/>
                    <a:pt x="2715260" y="2255520"/>
                  </a:cubicBezTo>
                  <a:cubicBezTo>
                    <a:pt x="2656840" y="2250440"/>
                    <a:pt x="2630170" y="2236470"/>
                    <a:pt x="2584450" y="2232660"/>
                  </a:cubicBezTo>
                  <a:cubicBezTo>
                    <a:pt x="2534920" y="2227580"/>
                    <a:pt x="2477770" y="2235200"/>
                    <a:pt x="2430780" y="2230120"/>
                  </a:cubicBezTo>
                  <a:cubicBezTo>
                    <a:pt x="2390140" y="2226310"/>
                    <a:pt x="2350770" y="2219960"/>
                    <a:pt x="2319020" y="2207260"/>
                  </a:cubicBezTo>
                  <a:cubicBezTo>
                    <a:pt x="2291080" y="2197100"/>
                    <a:pt x="2266950" y="2181860"/>
                    <a:pt x="2247900" y="2165350"/>
                  </a:cubicBezTo>
                  <a:cubicBezTo>
                    <a:pt x="2232660" y="2151380"/>
                    <a:pt x="2226310" y="2141220"/>
                    <a:pt x="2212340" y="2117090"/>
                  </a:cubicBezTo>
                  <a:cubicBezTo>
                    <a:pt x="2176780" y="2054860"/>
                    <a:pt x="2104390" y="1878330"/>
                    <a:pt x="2059940" y="1766570"/>
                  </a:cubicBezTo>
                  <a:cubicBezTo>
                    <a:pt x="2020570" y="1667510"/>
                    <a:pt x="1986280" y="1593850"/>
                    <a:pt x="1957070" y="1480820"/>
                  </a:cubicBezTo>
                  <a:cubicBezTo>
                    <a:pt x="1916430" y="1324610"/>
                    <a:pt x="1883410" y="1055370"/>
                    <a:pt x="1866900" y="910590"/>
                  </a:cubicBezTo>
                  <a:cubicBezTo>
                    <a:pt x="1856740" y="821690"/>
                    <a:pt x="1864360" y="775970"/>
                    <a:pt x="1852930" y="695960"/>
                  </a:cubicBezTo>
                  <a:cubicBezTo>
                    <a:pt x="1838960" y="590550"/>
                    <a:pt x="1807210" y="439420"/>
                    <a:pt x="1776730" y="335280"/>
                  </a:cubicBezTo>
                  <a:cubicBezTo>
                    <a:pt x="1752600" y="252730"/>
                    <a:pt x="1720850" y="166370"/>
                    <a:pt x="1695450" y="116840"/>
                  </a:cubicBezTo>
                  <a:cubicBezTo>
                    <a:pt x="1681480" y="88900"/>
                    <a:pt x="1668780" y="72390"/>
                    <a:pt x="1653540" y="57150"/>
                  </a:cubicBezTo>
                  <a:cubicBezTo>
                    <a:pt x="1640840" y="44450"/>
                    <a:pt x="1630680" y="33020"/>
                    <a:pt x="1612900" y="27940"/>
                  </a:cubicBezTo>
                  <a:cubicBezTo>
                    <a:pt x="1590040" y="20320"/>
                    <a:pt x="1546860" y="24130"/>
                    <a:pt x="1526540" y="29210"/>
                  </a:cubicBezTo>
                  <a:cubicBezTo>
                    <a:pt x="1513840" y="33020"/>
                    <a:pt x="1508760" y="36830"/>
                    <a:pt x="1498600" y="44450"/>
                  </a:cubicBezTo>
                  <a:cubicBezTo>
                    <a:pt x="1482090" y="57150"/>
                    <a:pt x="1455420" y="85090"/>
                    <a:pt x="1438910" y="107950"/>
                  </a:cubicBezTo>
                  <a:cubicBezTo>
                    <a:pt x="1422400" y="130810"/>
                    <a:pt x="1412240" y="149860"/>
                    <a:pt x="1397000" y="184150"/>
                  </a:cubicBezTo>
                  <a:cubicBezTo>
                    <a:pt x="1367790" y="251460"/>
                    <a:pt x="1325880" y="368300"/>
                    <a:pt x="1295400" y="488950"/>
                  </a:cubicBezTo>
                  <a:cubicBezTo>
                    <a:pt x="1253490" y="654050"/>
                    <a:pt x="1226820" y="948690"/>
                    <a:pt x="1192530" y="1090930"/>
                  </a:cubicBezTo>
                  <a:cubicBezTo>
                    <a:pt x="1173480" y="1172210"/>
                    <a:pt x="1162050" y="1205230"/>
                    <a:pt x="1135380" y="1277620"/>
                  </a:cubicBezTo>
                  <a:cubicBezTo>
                    <a:pt x="1097280" y="1381760"/>
                    <a:pt x="1041400" y="1529080"/>
                    <a:pt x="979170" y="1652270"/>
                  </a:cubicBezTo>
                  <a:cubicBezTo>
                    <a:pt x="914400" y="1780540"/>
                    <a:pt x="817880" y="1950720"/>
                    <a:pt x="751840" y="2030730"/>
                  </a:cubicBezTo>
                  <a:cubicBezTo>
                    <a:pt x="715010" y="2075180"/>
                    <a:pt x="684530" y="2094230"/>
                    <a:pt x="650240" y="2119630"/>
                  </a:cubicBezTo>
                  <a:cubicBezTo>
                    <a:pt x="619760" y="2141220"/>
                    <a:pt x="598170" y="2159000"/>
                    <a:pt x="560070" y="2175510"/>
                  </a:cubicBezTo>
                  <a:cubicBezTo>
                    <a:pt x="506730" y="2198370"/>
                    <a:pt x="425450" y="2222500"/>
                    <a:pt x="351790" y="2232660"/>
                  </a:cubicBezTo>
                  <a:cubicBezTo>
                    <a:pt x="269240" y="2244090"/>
                    <a:pt x="149860" y="2237740"/>
                    <a:pt x="87630" y="2232660"/>
                  </a:cubicBezTo>
                  <a:cubicBezTo>
                    <a:pt x="54610" y="2230120"/>
                    <a:pt x="22860" y="2228850"/>
                    <a:pt x="10160" y="2221230"/>
                  </a:cubicBezTo>
                  <a:cubicBezTo>
                    <a:pt x="3810" y="2217420"/>
                    <a:pt x="0" y="2211070"/>
                    <a:pt x="0" y="2207260"/>
                  </a:cubicBezTo>
                  <a:cubicBezTo>
                    <a:pt x="0" y="2203450"/>
                    <a:pt x="12700" y="2195830"/>
                    <a:pt x="12700" y="2195830"/>
                  </a:cubicBezTo>
                </a:path>
              </a:pathLst>
            </a:custGeom>
            <a:solidFill>
              <a:srgbClr val="D402BC"/>
            </a:solidFill>
            <a:ln cap="sq">
              <a:noFill/>
              <a:prstDash val="solid"/>
              <a:miter/>
            </a:ln>
          </p:spPr>
        </p:sp>
      </p:grpSp>
      <p:grpSp>
        <p:nvGrpSpPr>
          <p:cNvPr id="338" name="Group 338"/>
          <p:cNvGrpSpPr/>
          <p:nvPr/>
        </p:nvGrpSpPr>
        <p:grpSpPr>
          <a:xfrm>
            <a:off x="11739718" y="5101731"/>
            <a:ext cx="1693770" cy="1205933"/>
            <a:chOff x="0" y="0"/>
            <a:chExt cx="3307080" cy="2354580"/>
          </a:xfrm>
        </p:grpSpPr>
        <p:sp>
          <p:nvSpPr>
            <p:cNvPr id="339" name="Freeform 339"/>
            <p:cNvSpPr/>
            <p:nvPr/>
          </p:nvSpPr>
          <p:spPr>
            <a:xfrm>
              <a:off x="50800" y="48260"/>
              <a:ext cx="3208020" cy="2268220"/>
            </a:xfrm>
            <a:custGeom>
              <a:avLst/>
              <a:gdLst/>
              <a:ahLst/>
              <a:cxnLst/>
              <a:rect l="l" t="t" r="r" b="b"/>
              <a:pathLst>
                <a:path w="3208020" h="2268220">
                  <a:moveTo>
                    <a:pt x="12700" y="2195830"/>
                  </a:moveTo>
                  <a:cubicBezTo>
                    <a:pt x="436880" y="2195830"/>
                    <a:pt x="518160" y="2167890"/>
                    <a:pt x="584200" y="2133600"/>
                  </a:cubicBezTo>
                  <a:cubicBezTo>
                    <a:pt x="641350" y="2104390"/>
                    <a:pt x="680720" y="2076450"/>
                    <a:pt x="728980" y="2021840"/>
                  </a:cubicBezTo>
                  <a:cubicBezTo>
                    <a:pt x="805180" y="1935480"/>
                    <a:pt x="896620" y="1762760"/>
                    <a:pt x="961390" y="1634490"/>
                  </a:cubicBezTo>
                  <a:cubicBezTo>
                    <a:pt x="1021080" y="1515110"/>
                    <a:pt x="1073150" y="1376680"/>
                    <a:pt x="1108710" y="1278890"/>
                  </a:cubicBezTo>
                  <a:cubicBezTo>
                    <a:pt x="1134110" y="1210310"/>
                    <a:pt x="1145540" y="1181100"/>
                    <a:pt x="1164590" y="1103630"/>
                  </a:cubicBezTo>
                  <a:cubicBezTo>
                    <a:pt x="1198880" y="961390"/>
                    <a:pt x="1229360" y="655320"/>
                    <a:pt x="1271270" y="485140"/>
                  </a:cubicBezTo>
                  <a:cubicBezTo>
                    <a:pt x="1301750" y="361950"/>
                    <a:pt x="1341120" y="245110"/>
                    <a:pt x="1372870" y="173990"/>
                  </a:cubicBezTo>
                  <a:cubicBezTo>
                    <a:pt x="1390650" y="133350"/>
                    <a:pt x="1405890" y="109220"/>
                    <a:pt x="1424940" y="83820"/>
                  </a:cubicBezTo>
                  <a:cubicBezTo>
                    <a:pt x="1441450" y="60960"/>
                    <a:pt x="1460500" y="39370"/>
                    <a:pt x="1480820" y="25400"/>
                  </a:cubicBezTo>
                  <a:cubicBezTo>
                    <a:pt x="1497330" y="13970"/>
                    <a:pt x="1515110" y="7620"/>
                    <a:pt x="1534160" y="3810"/>
                  </a:cubicBezTo>
                  <a:cubicBezTo>
                    <a:pt x="1554480" y="0"/>
                    <a:pt x="1583690" y="0"/>
                    <a:pt x="1601470" y="2540"/>
                  </a:cubicBezTo>
                  <a:cubicBezTo>
                    <a:pt x="1612900" y="3810"/>
                    <a:pt x="1620520" y="5080"/>
                    <a:pt x="1630680" y="11430"/>
                  </a:cubicBezTo>
                  <a:cubicBezTo>
                    <a:pt x="1648460" y="21590"/>
                    <a:pt x="1672590" y="43180"/>
                    <a:pt x="1691640" y="67310"/>
                  </a:cubicBezTo>
                  <a:cubicBezTo>
                    <a:pt x="1715770" y="97790"/>
                    <a:pt x="1734820" y="134620"/>
                    <a:pt x="1755140" y="182880"/>
                  </a:cubicBezTo>
                  <a:cubicBezTo>
                    <a:pt x="1784350" y="252730"/>
                    <a:pt x="1812290" y="365760"/>
                    <a:pt x="1833880" y="454660"/>
                  </a:cubicBezTo>
                  <a:cubicBezTo>
                    <a:pt x="1854200" y="538480"/>
                    <a:pt x="1869440" y="622300"/>
                    <a:pt x="1879600" y="701040"/>
                  </a:cubicBezTo>
                  <a:cubicBezTo>
                    <a:pt x="1888490" y="773430"/>
                    <a:pt x="1883410" y="824230"/>
                    <a:pt x="1892300" y="910590"/>
                  </a:cubicBezTo>
                  <a:cubicBezTo>
                    <a:pt x="1907540" y="1054100"/>
                    <a:pt x="1929130" y="1285240"/>
                    <a:pt x="1981200" y="1477010"/>
                  </a:cubicBezTo>
                  <a:cubicBezTo>
                    <a:pt x="2038350" y="1686560"/>
                    <a:pt x="2169160" y="2021840"/>
                    <a:pt x="2237740" y="2117090"/>
                  </a:cubicBezTo>
                  <a:cubicBezTo>
                    <a:pt x="2261870" y="2151380"/>
                    <a:pt x="2282190" y="2160270"/>
                    <a:pt x="2303780" y="2174240"/>
                  </a:cubicBezTo>
                  <a:cubicBezTo>
                    <a:pt x="2321560" y="2185670"/>
                    <a:pt x="2331720" y="2189480"/>
                    <a:pt x="2358390" y="2195830"/>
                  </a:cubicBezTo>
                  <a:cubicBezTo>
                    <a:pt x="2424430" y="2212340"/>
                    <a:pt x="2586990" y="2223770"/>
                    <a:pt x="2715260" y="2230120"/>
                  </a:cubicBezTo>
                  <a:cubicBezTo>
                    <a:pt x="2863850" y="2237740"/>
                    <a:pt x="3159760" y="2203450"/>
                    <a:pt x="3196590" y="2230120"/>
                  </a:cubicBezTo>
                  <a:cubicBezTo>
                    <a:pt x="3204210" y="2235200"/>
                    <a:pt x="3205480" y="2246630"/>
                    <a:pt x="3202940" y="2250440"/>
                  </a:cubicBezTo>
                  <a:cubicBezTo>
                    <a:pt x="3200400" y="2254250"/>
                    <a:pt x="3182620" y="2252980"/>
                    <a:pt x="3181350" y="2249170"/>
                  </a:cubicBezTo>
                  <a:cubicBezTo>
                    <a:pt x="3180080" y="2245360"/>
                    <a:pt x="3187700" y="2230120"/>
                    <a:pt x="3191510" y="2230120"/>
                  </a:cubicBezTo>
                  <a:cubicBezTo>
                    <a:pt x="3195320" y="2230120"/>
                    <a:pt x="3208020" y="2241550"/>
                    <a:pt x="3205480" y="2246630"/>
                  </a:cubicBezTo>
                  <a:cubicBezTo>
                    <a:pt x="3195320" y="2268220"/>
                    <a:pt x="2825750" y="2264410"/>
                    <a:pt x="2715260" y="2255520"/>
                  </a:cubicBezTo>
                  <a:cubicBezTo>
                    <a:pt x="2656840" y="2250440"/>
                    <a:pt x="2630170" y="2236470"/>
                    <a:pt x="2584450" y="2232660"/>
                  </a:cubicBezTo>
                  <a:cubicBezTo>
                    <a:pt x="2534920" y="2227580"/>
                    <a:pt x="2477770" y="2235200"/>
                    <a:pt x="2430780" y="2230120"/>
                  </a:cubicBezTo>
                  <a:cubicBezTo>
                    <a:pt x="2390140" y="2226310"/>
                    <a:pt x="2350770" y="2219960"/>
                    <a:pt x="2319020" y="2207260"/>
                  </a:cubicBezTo>
                  <a:cubicBezTo>
                    <a:pt x="2291080" y="2197100"/>
                    <a:pt x="2266950" y="2181860"/>
                    <a:pt x="2247900" y="2165350"/>
                  </a:cubicBezTo>
                  <a:cubicBezTo>
                    <a:pt x="2232660" y="2151380"/>
                    <a:pt x="2226310" y="2141220"/>
                    <a:pt x="2212340" y="2117090"/>
                  </a:cubicBezTo>
                  <a:cubicBezTo>
                    <a:pt x="2176780" y="2054860"/>
                    <a:pt x="2104390" y="1878330"/>
                    <a:pt x="2059940" y="1766570"/>
                  </a:cubicBezTo>
                  <a:cubicBezTo>
                    <a:pt x="2020570" y="1667510"/>
                    <a:pt x="1986280" y="1593850"/>
                    <a:pt x="1957070" y="1480820"/>
                  </a:cubicBezTo>
                  <a:cubicBezTo>
                    <a:pt x="1916430" y="1324610"/>
                    <a:pt x="1883410" y="1055370"/>
                    <a:pt x="1866900" y="910590"/>
                  </a:cubicBezTo>
                  <a:cubicBezTo>
                    <a:pt x="1856740" y="821690"/>
                    <a:pt x="1864360" y="775970"/>
                    <a:pt x="1852930" y="695960"/>
                  </a:cubicBezTo>
                  <a:cubicBezTo>
                    <a:pt x="1838960" y="590550"/>
                    <a:pt x="1807210" y="439420"/>
                    <a:pt x="1776730" y="335280"/>
                  </a:cubicBezTo>
                  <a:cubicBezTo>
                    <a:pt x="1752600" y="252730"/>
                    <a:pt x="1720850" y="166370"/>
                    <a:pt x="1695450" y="116840"/>
                  </a:cubicBezTo>
                  <a:cubicBezTo>
                    <a:pt x="1681480" y="88900"/>
                    <a:pt x="1668780" y="72390"/>
                    <a:pt x="1653540" y="57150"/>
                  </a:cubicBezTo>
                  <a:cubicBezTo>
                    <a:pt x="1640840" y="44450"/>
                    <a:pt x="1630680" y="33020"/>
                    <a:pt x="1612900" y="27940"/>
                  </a:cubicBezTo>
                  <a:cubicBezTo>
                    <a:pt x="1590040" y="20320"/>
                    <a:pt x="1546860" y="24130"/>
                    <a:pt x="1526540" y="29210"/>
                  </a:cubicBezTo>
                  <a:cubicBezTo>
                    <a:pt x="1513840" y="33020"/>
                    <a:pt x="1508760" y="36830"/>
                    <a:pt x="1498600" y="44450"/>
                  </a:cubicBezTo>
                  <a:cubicBezTo>
                    <a:pt x="1482090" y="57150"/>
                    <a:pt x="1455420" y="85090"/>
                    <a:pt x="1438910" y="107950"/>
                  </a:cubicBezTo>
                  <a:cubicBezTo>
                    <a:pt x="1422400" y="130810"/>
                    <a:pt x="1412240" y="149860"/>
                    <a:pt x="1397000" y="184150"/>
                  </a:cubicBezTo>
                  <a:cubicBezTo>
                    <a:pt x="1367790" y="251460"/>
                    <a:pt x="1325880" y="368300"/>
                    <a:pt x="1295400" y="488950"/>
                  </a:cubicBezTo>
                  <a:cubicBezTo>
                    <a:pt x="1253490" y="654050"/>
                    <a:pt x="1226820" y="948690"/>
                    <a:pt x="1192530" y="1090930"/>
                  </a:cubicBezTo>
                  <a:cubicBezTo>
                    <a:pt x="1173480" y="1172210"/>
                    <a:pt x="1162050" y="1205230"/>
                    <a:pt x="1135380" y="1277620"/>
                  </a:cubicBezTo>
                  <a:cubicBezTo>
                    <a:pt x="1097280" y="1381760"/>
                    <a:pt x="1041400" y="1529080"/>
                    <a:pt x="979170" y="1652270"/>
                  </a:cubicBezTo>
                  <a:cubicBezTo>
                    <a:pt x="914400" y="1780540"/>
                    <a:pt x="817880" y="1950720"/>
                    <a:pt x="751840" y="2030730"/>
                  </a:cubicBezTo>
                  <a:cubicBezTo>
                    <a:pt x="715010" y="2075180"/>
                    <a:pt x="684530" y="2094230"/>
                    <a:pt x="650240" y="2119630"/>
                  </a:cubicBezTo>
                  <a:cubicBezTo>
                    <a:pt x="619760" y="2141220"/>
                    <a:pt x="598170" y="2159000"/>
                    <a:pt x="560070" y="2175510"/>
                  </a:cubicBezTo>
                  <a:cubicBezTo>
                    <a:pt x="506730" y="2198370"/>
                    <a:pt x="425450" y="2222500"/>
                    <a:pt x="351790" y="2232660"/>
                  </a:cubicBezTo>
                  <a:cubicBezTo>
                    <a:pt x="269240" y="2244090"/>
                    <a:pt x="149860" y="2237740"/>
                    <a:pt x="87630" y="2232660"/>
                  </a:cubicBezTo>
                  <a:cubicBezTo>
                    <a:pt x="54610" y="2230120"/>
                    <a:pt x="22860" y="2228850"/>
                    <a:pt x="10160" y="2221230"/>
                  </a:cubicBezTo>
                  <a:cubicBezTo>
                    <a:pt x="3810" y="2217420"/>
                    <a:pt x="0" y="2211070"/>
                    <a:pt x="0" y="2207260"/>
                  </a:cubicBezTo>
                  <a:cubicBezTo>
                    <a:pt x="0" y="2203450"/>
                    <a:pt x="12700" y="2195830"/>
                    <a:pt x="12700" y="2195830"/>
                  </a:cubicBezTo>
                </a:path>
              </a:pathLst>
            </a:custGeom>
            <a:solidFill>
              <a:srgbClr val="D402BC"/>
            </a:solidFill>
            <a:ln cap="sq">
              <a:noFill/>
              <a:prstDash val="solid"/>
              <a:miter/>
            </a:ln>
          </p:spPr>
        </p:sp>
      </p:grpSp>
      <p:grpSp>
        <p:nvGrpSpPr>
          <p:cNvPr id="340" name="Group 340"/>
          <p:cNvGrpSpPr/>
          <p:nvPr/>
        </p:nvGrpSpPr>
        <p:grpSpPr>
          <a:xfrm>
            <a:off x="13109121" y="5821618"/>
            <a:ext cx="944453" cy="467023"/>
            <a:chOff x="0" y="0"/>
            <a:chExt cx="1844040" cy="911860"/>
          </a:xfrm>
        </p:grpSpPr>
        <p:sp>
          <p:nvSpPr>
            <p:cNvPr id="341" name="Freeform 341"/>
            <p:cNvSpPr/>
            <p:nvPr/>
          </p:nvSpPr>
          <p:spPr>
            <a:xfrm>
              <a:off x="46990" y="65366"/>
              <a:ext cx="1747520" cy="787664"/>
            </a:xfrm>
            <a:custGeom>
              <a:avLst/>
              <a:gdLst/>
              <a:ahLst/>
              <a:cxnLst/>
              <a:rect l="l" t="t" r="r" b="b"/>
              <a:pathLst>
                <a:path w="1747520" h="787664">
                  <a:moveTo>
                    <a:pt x="10160" y="732103"/>
                  </a:moveTo>
                  <a:cubicBezTo>
                    <a:pt x="154940" y="650395"/>
                    <a:pt x="175260" y="609541"/>
                    <a:pt x="209550" y="549077"/>
                  </a:cubicBezTo>
                  <a:cubicBezTo>
                    <a:pt x="267970" y="444491"/>
                    <a:pt x="351790" y="178123"/>
                    <a:pt x="421640" y="93147"/>
                  </a:cubicBezTo>
                  <a:cubicBezTo>
                    <a:pt x="461010" y="44123"/>
                    <a:pt x="506730" y="26147"/>
                    <a:pt x="538480" y="11439"/>
                  </a:cubicBezTo>
                  <a:cubicBezTo>
                    <a:pt x="558800" y="1634"/>
                    <a:pt x="570230" y="0"/>
                    <a:pt x="591820" y="0"/>
                  </a:cubicBezTo>
                  <a:cubicBezTo>
                    <a:pt x="627380" y="1634"/>
                    <a:pt x="697230" y="22879"/>
                    <a:pt x="728980" y="39220"/>
                  </a:cubicBezTo>
                  <a:cubicBezTo>
                    <a:pt x="746760" y="49025"/>
                    <a:pt x="753110" y="55562"/>
                    <a:pt x="769620" y="71903"/>
                  </a:cubicBezTo>
                  <a:cubicBezTo>
                    <a:pt x="798830" y="99684"/>
                    <a:pt x="842010" y="147074"/>
                    <a:pt x="882650" y="201002"/>
                  </a:cubicBezTo>
                  <a:cubicBezTo>
                    <a:pt x="938530" y="276173"/>
                    <a:pt x="1014730" y="419979"/>
                    <a:pt x="1069340" y="486979"/>
                  </a:cubicBezTo>
                  <a:cubicBezTo>
                    <a:pt x="1104900" y="529467"/>
                    <a:pt x="1125220" y="552346"/>
                    <a:pt x="1165860" y="580126"/>
                  </a:cubicBezTo>
                  <a:cubicBezTo>
                    <a:pt x="1220470" y="619346"/>
                    <a:pt x="1300480" y="653663"/>
                    <a:pt x="1375410" y="679810"/>
                  </a:cubicBezTo>
                  <a:cubicBezTo>
                    <a:pt x="1456690" y="709225"/>
                    <a:pt x="1568450" y="732103"/>
                    <a:pt x="1635760" y="741908"/>
                  </a:cubicBezTo>
                  <a:cubicBezTo>
                    <a:pt x="1677670" y="748445"/>
                    <a:pt x="1722120" y="737005"/>
                    <a:pt x="1737360" y="748445"/>
                  </a:cubicBezTo>
                  <a:cubicBezTo>
                    <a:pt x="1743710" y="753347"/>
                    <a:pt x="1747520" y="761518"/>
                    <a:pt x="1746250" y="766420"/>
                  </a:cubicBezTo>
                  <a:cubicBezTo>
                    <a:pt x="1744980" y="771323"/>
                    <a:pt x="1727200" y="779494"/>
                    <a:pt x="1724660" y="776225"/>
                  </a:cubicBezTo>
                  <a:cubicBezTo>
                    <a:pt x="1722120" y="772957"/>
                    <a:pt x="1729740" y="748445"/>
                    <a:pt x="1732280" y="748445"/>
                  </a:cubicBezTo>
                  <a:cubicBezTo>
                    <a:pt x="1734820" y="748445"/>
                    <a:pt x="1743710" y="771323"/>
                    <a:pt x="1741170" y="777859"/>
                  </a:cubicBezTo>
                  <a:cubicBezTo>
                    <a:pt x="1736090" y="787664"/>
                    <a:pt x="1710690" y="782762"/>
                    <a:pt x="1685290" y="781128"/>
                  </a:cubicBezTo>
                  <a:cubicBezTo>
                    <a:pt x="1626870" y="776225"/>
                    <a:pt x="1493520" y="751713"/>
                    <a:pt x="1403350" y="722298"/>
                  </a:cubicBezTo>
                  <a:cubicBezTo>
                    <a:pt x="1316990" y="694517"/>
                    <a:pt x="1224280" y="656932"/>
                    <a:pt x="1156970" y="609541"/>
                  </a:cubicBezTo>
                  <a:cubicBezTo>
                    <a:pt x="1102360" y="570321"/>
                    <a:pt x="1066800" y="527833"/>
                    <a:pt x="1022350" y="472272"/>
                  </a:cubicBezTo>
                  <a:cubicBezTo>
                    <a:pt x="969010" y="403637"/>
                    <a:pt x="914400" y="289246"/>
                    <a:pt x="863600" y="222246"/>
                  </a:cubicBezTo>
                  <a:cubicBezTo>
                    <a:pt x="824230" y="169953"/>
                    <a:pt x="774700" y="120928"/>
                    <a:pt x="750570" y="94781"/>
                  </a:cubicBezTo>
                  <a:cubicBezTo>
                    <a:pt x="739140" y="83342"/>
                    <a:pt x="737870" y="78440"/>
                    <a:pt x="725170" y="70269"/>
                  </a:cubicBezTo>
                  <a:cubicBezTo>
                    <a:pt x="699770" y="55562"/>
                    <a:pt x="631190" y="35952"/>
                    <a:pt x="599440" y="32683"/>
                  </a:cubicBezTo>
                  <a:cubicBezTo>
                    <a:pt x="580390" y="31049"/>
                    <a:pt x="571500" y="31049"/>
                    <a:pt x="553720" y="37586"/>
                  </a:cubicBezTo>
                  <a:cubicBezTo>
                    <a:pt x="524510" y="49025"/>
                    <a:pt x="472440" y="78440"/>
                    <a:pt x="441960" y="112757"/>
                  </a:cubicBezTo>
                  <a:cubicBezTo>
                    <a:pt x="411480" y="147074"/>
                    <a:pt x="394970" y="194465"/>
                    <a:pt x="370840" y="246758"/>
                  </a:cubicBezTo>
                  <a:cubicBezTo>
                    <a:pt x="340360" y="313759"/>
                    <a:pt x="316230" y="408540"/>
                    <a:pt x="278130" y="483711"/>
                  </a:cubicBezTo>
                  <a:cubicBezTo>
                    <a:pt x="237490" y="562151"/>
                    <a:pt x="175260" y="660200"/>
                    <a:pt x="130810" y="705956"/>
                  </a:cubicBezTo>
                  <a:cubicBezTo>
                    <a:pt x="102870" y="735371"/>
                    <a:pt x="77470" y="751713"/>
                    <a:pt x="53340" y="759884"/>
                  </a:cubicBezTo>
                  <a:cubicBezTo>
                    <a:pt x="35560" y="766420"/>
                    <a:pt x="8890" y="771323"/>
                    <a:pt x="3810" y="763152"/>
                  </a:cubicBezTo>
                  <a:cubicBezTo>
                    <a:pt x="0" y="756615"/>
                    <a:pt x="10160" y="732103"/>
                    <a:pt x="10160" y="732103"/>
                  </a:cubicBezTo>
                </a:path>
              </a:pathLst>
            </a:custGeom>
            <a:solidFill>
              <a:srgbClr val="D402BC"/>
            </a:solidFill>
            <a:ln cap="sq">
              <a:noFill/>
              <a:prstDash val="solid"/>
              <a:miter/>
            </a:ln>
          </p:spPr>
        </p:sp>
      </p:grpSp>
      <p:grpSp>
        <p:nvGrpSpPr>
          <p:cNvPr id="342" name="Group 342"/>
          <p:cNvGrpSpPr/>
          <p:nvPr/>
        </p:nvGrpSpPr>
        <p:grpSpPr>
          <a:xfrm>
            <a:off x="11139165" y="4740106"/>
            <a:ext cx="3502635" cy="1500058"/>
            <a:chOff x="0" y="0"/>
            <a:chExt cx="618782" cy="265003"/>
          </a:xfrm>
        </p:grpSpPr>
        <p:sp>
          <p:nvSpPr>
            <p:cNvPr id="343" name="Freeform 343"/>
            <p:cNvSpPr/>
            <p:nvPr/>
          </p:nvSpPr>
          <p:spPr>
            <a:xfrm>
              <a:off x="0" y="0"/>
              <a:ext cx="618782" cy="265003"/>
            </a:xfrm>
            <a:custGeom>
              <a:avLst/>
              <a:gdLst/>
              <a:ahLst/>
              <a:cxnLst/>
              <a:rect l="l" t="t" r="r" b="b"/>
              <a:pathLst>
                <a:path w="618782" h="265003">
                  <a:moveTo>
                    <a:pt x="0" y="0"/>
                  </a:moveTo>
                  <a:lnTo>
                    <a:pt x="618782" y="0"/>
                  </a:lnTo>
                  <a:lnTo>
                    <a:pt x="618782" y="265003"/>
                  </a:lnTo>
                  <a:lnTo>
                    <a:pt x="0" y="265003"/>
                  </a:lnTo>
                  <a:close/>
                </a:path>
              </a:pathLst>
            </a:custGeom>
            <a:solidFill>
              <a:srgbClr val="000000">
                <a:alpha val="0"/>
              </a:srgbClr>
            </a:solidFill>
            <a:ln w="19050" cap="sq">
              <a:solidFill>
                <a:srgbClr val="68B2EE"/>
              </a:solidFill>
              <a:prstDash val="solid"/>
              <a:miter/>
            </a:ln>
          </p:spPr>
        </p:sp>
        <p:sp>
          <p:nvSpPr>
            <p:cNvPr id="344" name="TextBox 344"/>
            <p:cNvSpPr txBox="1"/>
            <p:nvPr/>
          </p:nvSpPr>
          <p:spPr>
            <a:xfrm>
              <a:off x="0" y="-28575"/>
              <a:ext cx="618782" cy="293578"/>
            </a:xfrm>
            <a:prstGeom prst="rect">
              <a:avLst/>
            </a:prstGeom>
          </p:spPr>
          <p:txBody>
            <a:bodyPr lIns="50800" tIns="50800" rIns="50800" bIns="50800" rtlCol="0" anchor="ctr"/>
            <a:lstStyle/>
            <a:p>
              <a:pPr algn="ctr">
                <a:lnSpc>
                  <a:spcPts val="2100"/>
                </a:lnSpc>
              </a:pPr>
              <a:endParaRPr/>
            </a:p>
          </p:txBody>
        </p:sp>
      </p:grpSp>
      <p:sp>
        <p:nvSpPr>
          <p:cNvPr id="345" name="TextBox 345"/>
          <p:cNvSpPr txBox="1"/>
          <p:nvPr/>
        </p:nvSpPr>
        <p:spPr>
          <a:xfrm>
            <a:off x="12069802" y="6307153"/>
            <a:ext cx="1364521" cy="210252"/>
          </a:xfrm>
          <a:prstGeom prst="rect">
            <a:avLst/>
          </a:prstGeom>
        </p:spPr>
        <p:txBody>
          <a:bodyPr lIns="0" tIns="0" rIns="0" bIns="0" rtlCol="0" anchor="t">
            <a:spAutoFit/>
          </a:bodyPr>
          <a:lstStyle/>
          <a:p>
            <a:pPr algn="ctr">
              <a:lnSpc>
                <a:spcPts val="1625"/>
              </a:lnSpc>
              <a:spcBef>
                <a:spcPct val="0"/>
              </a:spcBef>
            </a:pPr>
            <a:r>
              <a:rPr lang="en-US" sz="1160">
                <a:solidFill>
                  <a:srgbClr val="000000"/>
                </a:solidFill>
                <a:latin typeface="Calibri (MS)"/>
              </a:rPr>
              <a:t>BEAST probability </a:t>
            </a:r>
          </a:p>
        </p:txBody>
      </p:sp>
      <p:sp>
        <p:nvSpPr>
          <p:cNvPr id="346" name="TextBox 346"/>
          <p:cNvSpPr txBox="1"/>
          <p:nvPr/>
        </p:nvSpPr>
        <p:spPr>
          <a:xfrm>
            <a:off x="11659509" y="4798413"/>
            <a:ext cx="2062713" cy="253583"/>
          </a:xfrm>
          <a:prstGeom prst="rect">
            <a:avLst/>
          </a:prstGeom>
        </p:spPr>
        <p:txBody>
          <a:bodyPr lIns="0" tIns="0" rIns="0" bIns="0" rtlCol="0" anchor="t">
            <a:spAutoFit/>
          </a:bodyPr>
          <a:lstStyle/>
          <a:p>
            <a:pPr algn="ctr">
              <a:lnSpc>
                <a:spcPts val="1912"/>
              </a:lnSpc>
              <a:spcBef>
                <a:spcPct val="0"/>
              </a:spcBef>
            </a:pPr>
            <a:r>
              <a:rPr lang="en-US" sz="1365">
                <a:solidFill>
                  <a:srgbClr val="000000"/>
                </a:solidFill>
                <a:latin typeface="Calibri (MS)"/>
              </a:rPr>
              <a:t>HSD Tukey Test </a:t>
            </a:r>
          </a:p>
        </p:txBody>
      </p:sp>
      <p:sp>
        <p:nvSpPr>
          <p:cNvPr id="347" name="TextBox 347"/>
          <p:cNvSpPr txBox="1"/>
          <p:nvPr/>
        </p:nvSpPr>
        <p:spPr>
          <a:xfrm rot="-5400000">
            <a:off x="10389309" y="5336972"/>
            <a:ext cx="1197234" cy="210252"/>
          </a:xfrm>
          <a:prstGeom prst="rect">
            <a:avLst/>
          </a:prstGeom>
        </p:spPr>
        <p:txBody>
          <a:bodyPr lIns="0" tIns="0" rIns="0" bIns="0" rtlCol="0" anchor="t">
            <a:spAutoFit/>
          </a:bodyPr>
          <a:lstStyle/>
          <a:p>
            <a:pPr algn="ctr">
              <a:lnSpc>
                <a:spcPts val="1625"/>
              </a:lnSpc>
              <a:spcBef>
                <a:spcPct val="0"/>
              </a:spcBef>
            </a:pPr>
            <a:r>
              <a:rPr lang="en-US" sz="1160">
                <a:solidFill>
                  <a:srgbClr val="000000"/>
                </a:solidFill>
                <a:latin typeface="Calibri (MS)"/>
              </a:rPr>
              <a:t>Density</a:t>
            </a:r>
          </a:p>
        </p:txBody>
      </p:sp>
      <p:sp>
        <p:nvSpPr>
          <p:cNvPr id="348" name="TextBox 348"/>
          <p:cNvSpPr txBox="1"/>
          <p:nvPr/>
        </p:nvSpPr>
        <p:spPr>
          <a:xfrm>
            <a:off x="14815204" y="4836513"/>
            <a:ext cx="1344713" cy="380316"/>
          </a:xfrm>
          <a:prstGeom prst="rect">
            <a:avLst/>
          </a:prstGeom>
        </p:spPr>
        <p:txBody>
          <a:bodyPr lIns="0" tIns="0" rIns="0" bIns="0" rtlCol="0" anchor="t">
            <a:spAutoFit/>
          </a:bodyPr>
          <a:lstStyle/>
          <a:p>
            <a:pPr algn="ctr">
              <a:lnSpc>
                <a:spcPts val="1048"/>
              </a:lnSpc>
              <a:spcBef>
                <a:spcPct val="0"/>
              </a:spcBef>
            </a:pPr>
            <a:r>
              <a:rPr lang="en-US" sz="748">
                <a:solidFill>
                  <a:srgbClr val="000000"/>
                </a:solidFill>
                <a:latin typeface="Canva Sans"/>
              </a:rPr>
              <a:t>1,000 points each Disturbance Leve (Medium, Severe, Very Severe) </a:t>
            </a:r>
          </a:p>
        </p:txBody>
      </p:sp>
      <p:sp>
        <p:nvSpPr>
          <p:cNvPr id="349" name="TextBox 349"/>
          <p:cNvSpPr txBox="1"/>
          <p:nvPr/>
        </p:nvSpPr>
        <p:spPr>
          <a:xfrm>
            <a:off x="13354012" y="4297493"/>
            <a:ext cx="1245986" cy="111237"/>
          </a:xfrm>
          <a:prstGeom prst="rect">
            <a:avLst/>
          </a:prstGeom>
        </p:spPr>
        <p:txBody>
          <a:bodyPr lIns="0" tIns="0" rIns="0" bIns="0" rtlCol="0" anchor="t">
            <a:spAutoFit/>
          </a:bodyPr>
          <a:lstStyle/>
          <a:p>
            <a:pPr algn="ctr">
              <a:lnSpc>
                <a:spcPts val="989"/>
              </a:lnSpc>
              <a:spcBef>
                <a:spcPct val="0"/>
              </a:spcBef>
            </a:pPr>
            <a:r>
              <a:rPr lang="en-US" sz="706">
                <a:solidFill>
                  <a:srgbClr val="000000"/>
                </a:solidFill>
                <a:latin typeface="Canva Sans"/>
              </a:rPr>
              <a:t>1,000 points Undisturbed </a:t>
            </a:r>
          </a:p>
        </p:txBody>
      </p:sp>
      <p:grpSp>
        <p:nvGrpSpPr>
          <p:cNvPr id="350" name="Group 350"/>
          <p:cNvGrpSpPr/>
          <p:nvPr/>
        </p:nvGrpSpPr>
        <p:grpSpPr>
          <a:xfrm>
            <a:off x="10819682" y="2935778"/>
            <a:ext cx="6807578" cy="3756560"/>
            <a:chOff x="0" y="0"/>
            <a:chExt cx="1445759" cy="797799"/>
          </a:xfrm>
        </p:grpSpPr>
        <p:sp>
          <p:nvSpPr>
            <p:cNvPr id="351" name="Freeform 351"/>
            <p:cNvSpPr/>
            <p:nvPr/>
          </p:nvSpPr>
          <p:spPr>
            <a:xfrm>
              <a:off x="0" y="0"/>
              <a:ext cx="1445759" cy="797799"/>
            </a:xfrm>
            <a:custGeom>
              <a:avLst/>
              <a:gdLst/>
              <a:ahLst/>
              <a:cxnLst/>
              <a:rect l="l" t="t" r="r" b="b"/>
              <a:pathLst>
                <a:path w="1445759" h="797799">
                  <a:moveTo>
                    <a:pt x="0" y="0"/>
                  </a:moveTo>
                  <a:lnTo>
                    <a:pt x="1445759" y="0"/>
                  </a:lnTo>
                  <a:lnTo>
                    <a:pt x="1445759" y="797799"/>
                  </a:lnTo>
                  <a:lnTo>
                    <a:pt x="0" y="797799"/>
                  </a:lnTo>
                  <a:close/>
                </a:path>
              </a:pathLst>
            </a:custGeom>
            <a:solidFill>
              <a:srgbClr val="000000">
                <a:alpha val="0"/>
              </a:srgbClr>
            </a:solidFill>
            <a:ln w="38100" cap="sq">
              <a:solidFill>
                <a:srgbClr val="000000"/>
              </a:solidFill>
              <a:prstDash val="sysDot"/>
              <a:miter/>
            </a:ln>
          </p:spPr>
        </p:sp>
        <p:sp>
          <p:nvSpPr>
            <p:cNvPr id="352" name="TextBox 352"/>
            <p:cNvSpPr txBox="1"/>
            <p:nvPr/>
          </p:nvSpPr>
          <p:spPr>
            <a:xfrm>
              <a:off x="0" y="-28575"/>
              <a:ext cx="1445759" cy="826374"/>
            </a:xfrm>
            <a:prstGeom prst="rect">
              <a:avLst/>
            </a:prstGeom>
          </p:spPr>
          <p:txBody>
            <a:bodyPr lIns="50800" tIns="50800" rIns="50800" bIns="50800" rtlCol="0" anchor="ctr"/>
            <a:lstStyle/>
            <a:p>
              <a:pPr algn="ctr">
                <a:lnSpc>
                  <a:spcPts val="2100"/>
                </a:lnSpc>
              </a:pPr>
              <a:endParaRPr/>
            </a:p>
          </p:txBody>
        </p:sp>
      </p:grpSp>
      <p:sp>
        <p:nvSpPr>
          <p:cNvPr id="353" name="TextBox 353"/>
          <p:cNvSpPr txBox="1"/>
          <p:nvPr/>
        </p:nvSpPr>
        <p:spPr>
          <a:xfrm>
            <a:off x="10283356" y="2891558"/>
            <a:ext cx="309157" cy="686012"/>
          </a:xfrm>
          <a:prstGeom prst="rect">
            <a:avLst/>
          </a:prstGeom>
        </p:spPr>
        <p:txBody>
          <a:bodyPr lIns="0" tIns="0" rIns="0" bIns="0" rtlCol="0" anchor="t">
            <a:spAutoFit/>
          </a:bodyPr>
          <a:lstStyle/>
          <a:p>
            <a:pPr algn="ctr">
              <a:lnSpc>
                <a:spcPts val="5631"/>
              </a:lnSpc>
              <a:spcBef>
                <a:spcPct val="0"/>
              </a:spcBef>
            </a:pPr>
            <a:r>
              <a:rPr lang="en-US" sz="4022">
                <a:solidFill>
                  <a:srgbClr val="000000"/>
                </a:solidFill>
                <a:latin typeface="Canva Sans"/>
              </a:rPr>
              <a:t>4</a:t>
            </a:r>
          </a:p>
        </p:txBody>
      </p:sp>
      <p:sp>
        <p:nvSpPr>
          <p:cNvPr id="354" name="TextBox 354"/>
          <p:cNvSpPr txBox="1"/>
          <p:nvPr/>
        </p:nvSpPr>
        <p:spPr>
          <a:xfrm>
            <a:off x="239557" y="9229725"/>
            <a:ext cx="3551039" cy="257175"/>
          </a:xfrm>
          <a:prstGeom prst="rect">
            <a:avLst/>
          </a:prstGeom>
        </p:spPr>
        <p:txBody>
          <a:bodyPr lIns="0" tIns="0" rIns="0" bIns="0" rtlCol="0" anchor="t">
            <a:spAutoFit/>
          </a:bodyPr>
          <a:lstStyle/>
          <a:p>
            <a:pPr algn="ctr">
              <a:lnSpc>
                <a:spcPts val="2100"/>
              </a:lnSpc>
              <a:spcBef>
                <a:spcPct val="0"/>
              </a:spcBef>
            </a:pPr>
            <a:r>
              <a:rPr lang="en-US" sz="1500">
                <a:solidFill>
                  <a:srgbClr val="000000"/>
                </a:solidFill>
                <a:latin typeface="Canva Sans"/>
              </a:rPr>
              <a:t>Brown et al., (unpublished manuscript)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57200" y="704054"/>
            <a:ext cx="14953548" cy="8411371"/>
          </a:xfrm>
          <a:custGeom>
            <a:avLst/>
            <a:gdLst/>
            <a:ahLst/>
            <a:cxnLst/>
            <a:rect l="l" t="t" r="r" b="b"/>
            <a:pathLst>
              <a:path w="14953548" h="8411371">
                <a:moveTo>
                  <a:pt x="0" y="0"/>
                </a:moveTo>
                <a:lnTo>
                  <a:pt x="14953548" y="0"/>
                </a:lnTo>
                <a:lnTo>
                  <a:pt x="14953548" y="8411371"/>
                </a:lnTo>
                <a:lnTo>
                  <a:pt x="0" y="8411371"/>
                </a:lnTo>
                <a:lnTo>
                  <a:pt x="0" y="0"/>
                </a:lnTo>
                <a:close/>
              </a:path>
            </a:pathLst>
          </a:custGeom>
          <a:blipFill>
            <a:blip r:embed="rId2"/>
            <a:stretch>
              <a:fillRect/>
            </a:stretch>
          </a:blipFill>
        </p:spPr>
      </p:sp>
      <p:sp>
        <p:nvSpPr>
          <p:cNvPr id="3" name="TextBox 3"/>
          <p:cNvSpPr txBox="1"/>
          <p:nvPr/>
        </p:nvSpPr>
        <p:spPr>
          <a:xfrm>
            <a:off x="-491790" y="255965"/>
            <a:ext cx="9040889" cy="1188314"/>
          </a:xfrm>
          <a:prstGeom prst="rect">
            <a:avLst/>
          </a:prstGeom>
        </p:spPr>
        <p:txBody>
          <a:bodyPr lIns="0" tIns="0" rIns="0" bIns="0" rtlCol="0" anchor="t">
            <a:spAutoFit/>
          </a:bodyPr>
          <a:lstStyle/>
          <a:p>
            <a:pPr algn="ctr">
              <a:lnSpc>
                <a:spcPts val="4199"/>
              </a:lnSpc>
            </a:pPr>
            <a:r>
              <a:rPr lang="en-US" sz="4859" spc="-27">
                <a:solidFill>
                  <a:srgbClr val="000000"/>
                </a:solidFill>
                <a:latin typeface="Calibri (MS) Light"/>
              </a:rPr>
              <a:t>Introduction and Background</a:t>
            </a:r>
          </a:p>
          <a:p>
            <a:pPr algn="ctr">
              <a:lnSpc>
                <a:spcPts val="4199"/>
              </a:lnSpc>
            </a:pPr>
            <a:endParaRPr lang="en-US" sz="4859" spc="-27">
              <a:solidFill>
                <a:srgbClr val="000000"/>
              </a:solidFill>
              <a:latin typeface="Calibri (MS) Light"/>
            </a:endParaRPr>
          </a:p>
        </p:txBody>
      </p:sp>
      <p:sp>
        <p:nvSpPr>
          <p:cNvPr id="4" name="TextBox 4"/>
          <p:cNvSpPr txBox="1"/>
          <p:nvPr/>
        </p:nvSpPr>
        <p:spPr>
          <a:xfrm>
            <a:off x="375604" y="9115425"/>
            <a:ext cx="3551039" cy="257175"/>
          </a:xfrm>
          <a:prstGeom prst="rect">
            <a:avLst/>
          </a:prstGeom>
        </p:spPr>
        <p:txBody>
          <a:bodyPr lIns="0" tIns="0" rIns="0" bIns="0" rtlCol="0" anchor="t">
            <a:spAutoFit/>
          </a:bodyPr>
          <a:lstStyle/>
          <a:p>
            <a:pPr algn="ctr">
              <a:lnSpc>
                <a:spcPts val="2100"/>
              </a:lnSpc>
              <a:spcBef>
                <a:spcPct val="0"/>
              </a:spcBef>
            </a:pPr>
            <a:r>
              <a:rPr lang="en-US" sz="1500">
                <a:solidFill>
                  <a:srgbClr val="000000"/>
                </a:solidFill>
                <a:latin typeface="Canva Sans"/>
              </a:rPr>
              <a:t>Brown et al., (unpublished manuscript)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TotalTime>
  <Words>2694</Words>
  <Application>Microsoft Office PowerPoint</Application>
  <PresentationFormat>Custom</PresentationFormat>
  <Paragraphs>199</Paragraphs>
  <Slides>17</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Calibri (MS) Bold</vt:lpstr>
      <vt:lpstr>Calibri</vt:lpstr>
      <vt:lpstr>Calibri (MS) Light</vt:lpstr>
      <vt:lpstr>Canva Sans Bold</vt:lpstr>
      <vt:lpstr>TT Rounds Condensed Bold</vt:lpstr>
      <vt:lpstr>Calibri (MS)</vt:lpstr>
      <vt:lpstr>TT Rounds Condensed</vt:lpstr>
      <vt:lpstr>Arial</vt:lpstr>
      <vt:lpstr>Canva Sans</vt:lpstr>
      <vt:lpstr>Canva Sans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MadiBrown_Final_presentation.pptx</dc:title>
  <dc:creator>madib98@student.ubc.ca</dc:creator>
  <cp:lastModifiedBy>madib98@student.ubc.ca</cp:lastModifiedBy>
  <cp:revision>9</cp:revision>
  <dcterms:created xsi:type="dcterms:W3CDTF">2006-08-16T00:00:00Z</dcterms:created>
  <dcterms:modified xsi:type="dcterms:W3CDTF">2024-04-08T16:46:35Z</dcterms:modified>
  <dc:identifier>DAGBR8VGtwA</dc:identifier>
</cp:coreProperties>
</file>